
<file path=[Content_Types].xml><?xml version="1.0" encoding="utf-8"?>
<Types xmlns="http://schemas.openxmlformats.org/package/2006/content-types">
  <Override PartName="/ppt/drawings/drawing1.xml" ContentType="application/vnd.openxmlformats-officedocument.drawingml.chartshapes+xml"/>
  <Override PartName="/ppt/slides/slide18.xml" ContentType="application/vnd.openxmlformats-officedocument.presentationml.slide+xml"/>
  <Override PartName="/ppt/slides/slide9.xml" ContentType="application/vnd.openxmlformats-officedocument.presentationml.slide+xml"/>
  <Override PartName="/ppt/charts/chart4.xml" ContentType="application/vnd.openxmlformats-officedocument.drawingml.chart+xml"/>
  <Override PartName="/ppt/slides/slide14.xml" ContentType="application/vnd.openxmlformats-officedocument.presentationml.slide+xml"/>
  <Override PartName="/customXml/itemProps1.xml" ContentType="application/vnd.openxmlformats-officedocument.customXmlProperties+xml"/>
  <Default Extension="rels" ContentType="application/vnd.openxmlformats-package.relationships+xml"/>
  <Override PartName="/ppt/slides/slide5.xml" ContentType="application/vnd.openxmlformats-officedocument.presentationml.slide+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drawings/drawing2.xml" ContentType="application/vnd.openxmlformats-officedocument.drawingml.chartshapes+xml"/>
  <Override PartName="/ppt/tableStyles.xml" ContentType="application/vnd.openxmlformats-officedocument.presentationml.tableStyles+xml"/>
  <Override PartName="/ppt/charts/chart5.xml" ContentType="application/vnd.openxmlformats-officedocument.drawingml.chart+xml"/>
  <Override PartName="/docProps/custom.xml" ContentType="application/vnd.openxmlformats-officedocument.custom-properties+xml"/>
  <Override PartName="/ppt/slides/slide15.xml" ContentType="application/vnd.openxmlformats-officedocument.presentationml.slide+xml"/>
  <Override PartName="/ppt/notesSlides/notesSlide1.xml" ContentType="application/vnd.openxmlformats-officedocument.presentationml.notesSlide+xml"/>
  <Override PartName="/ppt/charts/chart1.xml" ContentType="application/vnd.openxmlformats-officedocument.drawingml.chart+xml"/>
  <Override PartName="/ppt/slides/slide6.xml" ContentType="application/vnd.openxmlformats-officedocument.presentationml.slide+xml"/>
  <Override PartName="/ppt/embeddings/oleObject1.bin" ContentType="application/vnd.openxmlformats-officedocument.oleObject"/>
  <Override PartName="/docProps/core.xml" ContentType="application/vnd.openxmlformats-package.core-properties+xml"/>
  <Override PartName="/ppt/slides/slide11.xml" ContentType="application/vnd.openxmlformats-officedocument.presentationml.slide+xml"/>
  <Override PartName="/ppt/slides/slide27.xml" ContentType="application/vnd.openxmlformats-officedocument.presentationml.slide+xml"/>
  <Override PartName="/ppt/slides/slide2.xml" ContentType="application/vnd.openxmlformats-officedocument.presentationml.slide+xml"/>
  <Override PartName="/ppt/theme/theme3.xml" ContentType="application/vnd.openxmlformats-officedocument.theme+xml"/>
  <Default Extension="fntdata" ContentType="application/x-fontdata"/>
  <Default Extension="png" ContentType="image/png"/>
  <Override PartName="/ppt/slides/slide23.xml" ContentType="application/vnd.openxmlformats-officedocument.presentationml.slide+xml"/>
  <Override PartName="/ppt/slides/slide31.xml" ContentType="application/vnd.openxmlformats-officedocument.presentationml.slide+xml"/>
  <Override PartName="/ppt/charts/chart6.xml" ContentType="application/vnd.openxmlformats-officedocument.drawingml.chart+xml"/>
  <Default Extension="gif" ContentType="image/gif"/>
  <Override PartName="/ppt/slides/slide16.xml" ContentType="application/vnd.openxmlformats-officedocument.presentationml.slide+xml"/>
  <Override PartName="/ppt/slides/slide7.xml" ContentType="application/vnd.openxmlformats-officedocument.presentationml.slide+xml"/>
  <Override PartName="/ppt/charts/chart2.xml" ContentType="application/vnd.openxmlformats-officedocument.drawingml.chart+xml"/>
  <Override PartName="/ppt/presentation.xml" ContentType="application/vnd.openxmlformats-officedocument.presentationml.presentation.main+xml"/>
  <Default Extension="xlsx" ContentType="application/vnd.openxmlformats-officedocument.spreadsheetml.sheet"/>
  <Override PartName="/ppt/slides/slide12.xml" ContentType="application/vnd.openxmlformats-officedocument.presentationml.slide+xml"/>
  <Default Extension="vml" ContentType="application/vnd.openxmlformats-officedocument.vmlDrawing"/>
  <Override PartName="/ppt/slides/slide3.xml" ContentType="application/vnd.openxmlformats-officedocument.presentationml.slide+xml"/>
  <Override PartName="/ppt/slides/slide28.xml" ContentType="application/vnd.openxmlformats-officedocument.presentationml.slide+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charts/chart7.xml" ContentType="application/vnd.openxmlformats-officedocument.drawingml.chart+xml"/>
  <Override PartName="/ppt/slides/slide17.xml" ContentType="application/vnd.openxmlformats-officedocument.presentationml.slide+xml"/>
  <Override PartName="/ppt/slides/slide8.xml" ContentType="application/vnd.openxmlformats-officedocument.presentationml.slide+xml"/>
  <Override PartName="/ppt/charts/chart3.xml" ContentType="application/vnd.openxmlformats-officedocument.drawingml.chart+xml"/>
  <Override PartName="/ppt/presProps.xml" ContentType="application/vnd.openxmlformats-officedocument.presentationml.presProps+xml"/>
  <Override PartName="/ppt/slides/slide13.xml" ContentType="application/vnd.openxmlformats-officedocument.presentationml.slide+xml"/>
  <Override PartName="/ppt/slides/slide4.xml" ContentType="application/vnd.openxmlformats-officedocument.presentationml.slide+xml"/>
  <Override PartName="/ppt/slides/slide29.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embedTrueTypeFonts="1">
  <p:sldMasterIdLst>
    <p:sldMasterId id="2147483648" r:id="rId2"/>
  </p:sldMasterIdLst>
  <p:notesMasterIdLst>
    <p:notesMasterId r:id="rId36"/>
  </p:notesMasterIdLst>
  <p:handoutMasterIdLst>
    <p:handoutMasterId r:id="rId37"/>
  </p:handoutMasterIdLst>
  <p:sldIdLst>
    <p:sldId id="306" r:id="rId3"/>
    <p:sldId id="355" r:id="rId4"/>
    <p:sldId id="307" r:id="rId5"/>
    <p:sldId id="340" r:id="rId6"/>
    <p:sldId id="310" r:id="rId7"/>
    <p:sldId id="343" r:id="rId8"/>
    <p:sldId id="312" r:id="rId9"/>
    <p:sldId id="274" r:id="rId10"/>
    <p:sldId id="311" r:id="rId11"/>
    <p:sldId id="344" r:id="rId12"/>
    <p:sldId id="314" r:id="rId13"/>
    <p:sldId id="316" r:id="rId14"/>
    <p:sldId id="318" r:id="rId15"/>
    <p:sldId id="313" r:id="rId16"/>
    <p:sldId id="317" r:id="rId17"/>
    <p:sldId id="337" r:id="rId18"/>
    <p:sldId id="333" r:id="rId19"/>
    <p:sldId id="341" r:id="rId20"/>
    <p:sldId id="326" r:id="rId21"/>
    <p:sldId id="345" r:id="rId22"/>
    <p:sldId id="322" r:id="rId23"/>
    <p:sldId id="323" r:id="rId24"/>
    <p:sldId id="319" r:id="rId25"/>
    <p:sldId id="320" r:id="rId26"/>
    <p:sldId id="321" r:id="rId27"/>
    <p:sldId id="346" r:id="rId28"/>
    <p:sldId id="347" r:id="rId29"/>
    <p:sldId id="348" r:id="rId30"/>
    <p:sldId id="349" r:id="rId31"/>
    <p:sldId id="350" r:id="rId32"/>
    <p:sldId id="351" r:id="rId33"/>
    <p:sldId id="352" r:id="rId34"/>
    <p:sldId id="354" r:id="rId35"/>
  </p:sldIdLst>
  <p:sldSz cx="9144000" cy="6858000" type="screen4x3"/>
  <p:notesSz cx="6669088" cy="9926638"/>
  <p:embeddedFontLst>
    <p:embeddedFont>
      <p:font typeface="Calibri"/>
      <p:regular r:id="rId38"/>
      <p:bold r:id="rId39"/>
      <p:italic r:id="rId40"/>
      <p:boldItalic r:id="rId41"/>
    </p:embeddedFont>
    <p:embeddedFont>
      <p:font typeface="Segoe UI"/>
      <p:regular r:id="rId42"/>
      <p:bold r:id="rId43"/>
      <p:italic r:id="rId44"/>
      <p:boldItalic r:id="rId45"/>
    </p:embeddedFont>
    <p:embeddedFont>
      <p:font typeface="Wingdings 3" charset="2"/>
      <p:regular r:id="rId46"/>
    </p:embeddedFont>
    <p:embeddedFont>
      <p:font typeface="Century Gothic"/>
      <p:regular r:id="rId47"/>
      <p:bold r:id="rId48"/>
      <p:italic r:id="rId49"/>
      <p:boldItalic r:id="rId50"/>
    </p:embeddedFont>
    <p:embeddedFont>
      <p:font typeface="Trebuchet MS"/>
      <p:regular r:id="rId51"/>
      <p:bold r:id="rId52"/>
      <p:italic r:id="rId53"/>
      <p:boldItalic r:id="rId54"/>
    </p:embeddedFont>
    <p:embeddedFont>
      <p:font typeface="Perpetua"/>
      <p:regular r:id="rId55"/>
      <p:bold r:id="rId56"/>
      <p:italic r:id="rId57"/>
      <p:boldItalic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00CC"/>
    <a:srgbClr val="FF0066"/>
    <a:srgbClr val="FF6600"/>
    <a:srgbClr val="0000FF"/>
    <a:srgbClr val="179B05"/>
    <a:srgbClr val="000000"/>
    <a:srgbClr val="FF0000"/>
    <a:srgbClr val="4D4D4D"/>
  </p:clrMru>
  <p:extLst>
    <p:ext uri="{E76CE94A-603C-4142-B9EB-6D1370010A27}">
      <p14:discardImageEditData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0"/>
    </p:ext>
    <p:ext uri="{D31A062A-798A-4329-ABDD-BBA856620510}">
      <p14:defaultImageDpi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snapVertSplitter="1" vertBarState="minimized" horzBarState="maximized">
    <p:restoredLeft sz="15385" autoAdjust="0"/>
    <p:restoredTop sz="55116" autoAdjust="0"/>
  </p:normalViewPr>
  <p:slideViewPr>
    <p:cSldViewPr snapToGrid="0">
      <p:cViewPr>
        <p:scale>
          <a:sx n="200" d="100"/>
          <a:sy n="200" d="100"/>
        </p:scale>
        <p:origin x="-752" y="1352"/>
      </p:cViewPr>
      <p:guideLst>
        <p:guide orient="horz"/>
        <p:guide pos="2880"/>
      </p:guideLst>
    </p:cSldViewPr>
  </p:slideViewPr>
  <p:outlineViewPr>
    <p:cViewPr>
      <p:scale>
        <a:sx n="33" d="100"/>
        <a:sy n="33" d="100"/>
      </p:scale>
      <p:origin x="0" y="7626"/>
    </p:cViewPr>
  </p:outlineViewPr>
  <p:notesTextViewPr>
    <p:cViewPr>
      <p:scale>
        <a:sx n="100" d="100"/>
        <a:sy n="100" d="100"/>
      </p:scale>
      <p:origin x="0" y="0"/>
    </p:cViewPr>
  </p:notesTextViewPr>
  <p:sorterViewPr>
    <p:cViewPr>
      <p:scale>
        <a:sx n="150" d="100"/>
        <a:sy n="150" d="100"/>
      </p:scale>
      <p:origin x="0" y="0"/>
    </p:cViewPr>
  </p:sorterViewPr>
  <p:notesViewPr>
    <p:cSldViewPr snapToGrid="0">
      <p:cViewPr varScale="1">
        <p:scale>
          <a:sx n="55" d="100"/>
          <a:sy n="55" d="100"/>
        </p:scale>
        <p:origin x="-2634" y="-90"/>
      </p:cViewPr>
      <p:guideLst>
        <p:guide orient="horz" pos="3127"/>
        <p:guide pos="2101"/>
      </p:guideLst>
    </p:cSldViewPr>
  </p:notesViewPr>
  <p:gridSpacing cx="73737788" cy="7373778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tableStyles" Target="tableStyles.xml"/><Relationship Id="rId50" Type="http://schemas.openxmlformats.org/officeDocument/2006/relationships/font" Target="fonts/font13.fntdata"/><Relationship Id="rId51" Type="http://schemas.openxmlformats.org/officeDocument/2006/relationships/font" Target="fonts/font14.fntdata"/><Relationship Id="rId52" Type="http://schemas.openxmlformats.org/officeDocument/2006/relationships/font" Target="fonts/font15.fntdata"/><Relationship Id="rId53" Type="http://schemas.openxmlformats.org/officeDocument/2006/relationships/font" Target="fonts/font16.fntdata"/><Relationship Id="rId54" Type="http://schemas.openxmlformats.org/officeDocument/2006/relationships/font" Target="fonts/font17.fntdata"/><Relationship Id="rId55" Type="http://schemas.openxmlformats.org/officeDocument/2006/relationships/font" Target="fonts/font18.fntdata"/><Relationship Id="rId56" Type="http://schemas.openxmlformats.org/officeDocument/2006/relationships/font" Target="fonts/font19.fntdata"/><Relationship Id="rId57" Type="http://schemas.openxmlformats.org/officeDocument/2006/relationships/font" Target="fonts/font20.fntdata"/><Relationship Id="rId58" Type="http://schemas.openxmlformats.org/officeDocument/2006/relationships/font" Target="fonts/font21.fntdata"/><Relationship Id="rId59" Type="http://schemas.openxmlformats.org/officeDocument/2006/relationships/printerSettings" Target="printerSettings/printerSettings1.bin"/><Relationship Id="rId40" Type="http://schemas.openxmlformats.org/officeDocument/2006/relationships/font" Target="fonts/font3.fntdata"/><Relationship Id="rId41" Type="http://schemas.openxmlformats.org/officeDocument/2006/relationships/font" Target="fonts/font4.fntdata"/><Relationship Id="rId42" Type="http://schemas.openxmlformats.org/officeDocument/2006/relationships/font" Target="fonts/font5.fntdata"/><Relationship Id="rId43" Type="http://schemas.openxmlformats.org/officeDocument/2006/relationships/font" Target="fonts/font6.fntdata"/><Relationship Id="rId44" Type="http://schemas.openxmlformats.org/officeDocument/2006/relationships/font" Target="fonts/font7.fntdata"/><Relationship Id="rId45" Type="http://schemas.openxmlformats.org/officeDocument/2006/relationships/font" Target="fonts/font8.fntdata"/><Relationship Id="rId46" Type="http://schemas.openxmlformats.org/officeDocument/2006/relationships/font" Target="fonts/font9.fntdata"/><Relationship Id="rId47" Type="http://schemas.openxmlformats.org/officeDocument/2006/relationships/font" Target="fonts/font10.fntdata"/><Relationship Id="rId48" Type="http://schemas.openxmlformats.org/officeDocument/2006/relationships/font" Target="fonts/font11.fntdata"/><Relationship Id="rId49" Type="http://schemas.openxmlformats.org/officeDocument/2006/relationships/font" Target="fonts/font12.fntdata"/><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notesMaster" Target="notesMasters/notesMaster1.xml"/><Relationship Id="rId37" Type="http://schemas.openxmlformats.org/officeDocument/2006/relationships/handoutMaster" Target="handoutMasters/handoutMaster1.xml"/><Relationship Id="rId38" Type="http://schemas.openxmlformats.org/officeDocument/2006/relationships/font" Target="fonts/font1.fntdata"/><Relationship Id="rId39" Type="http://schemas.openxmlformats.org/officeDocument/2006/relationships/font" Target="fonts/font2.fntdata"/><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roshni_gajjar\My%20Documents\My%20Documents\Corporate%20Communications\2012%20Budget\Corporate%20communications%20budge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roshni_gajjar\My%20Documents\My%20Documents\2011%20FACTORY%20TOUR\graphs.xlsx" TargetMode="External"/><Relationship Id="rId2"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roshni_gajjar\My%20Documents\My%20Documents\2011%20FACTORY%20TOUR\graph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roshni_gajjar\My%20Documents\My%20Documents\2011%20FACTORY%20TOUR\graphs.xlsx"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6.xml.rels><?xml version="1.0" encoding="UTF-8" standalone="yes"?>
<Relationships xmlns="http://schemas.openxmlformats.org/package/2006/relationships"><Relationship Id="rId1" Type="http://schemas.openxmlformats.org/officeDocument/2006/relationships/oleObject" Target="file:///C:\Documents%20and%20Settings\roshni_gajjar\My%20Documents\My%20Documents\2011%20FACTORY%20TOUR\graph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Documents%20and%20Settings\roshni_gajjar\My%20Documents\My%20Documents\2011%20FACTORY%20TOUR\Generics%20bulletin.xlsx" TargetMode="External"/><Relationship Id="rId2"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
  <c:chart>
    <c:autoTitleDeleted val="1"/>
    <c:view3D>
      <c:rotX val="30"/>
      <c:perspective val="30"/>
    </c:view3D>
    <c:plotArea>
      <c:layout>
        <c:manualLayout>
          <c:layoutTarget val="inner"/>
          <c:xMode val="edge"/>
          <c:yMode val="edge"/>
          <c:x val="0.0188118761365509"/>
          <c:y val="0.119996860799637"/>
          <c:w val="0.964466456186515"/>
          <c:h val="0.853301088554805"/>
        </c:manualLayout>
      </c:layout>
      <c:pie3DChart>
        <c:varyColors val="1"/>
        <c:ser>
          <c:idx val="0"/>
          <c:order val="0"/>
          <c:dLbls>
            <c:dLbl>
              <c:idx val="0"/>
              <c:layout>
                <c:manualLayout>
                  <c:x val="-0.121296068951013"/>
                  <c:y val="-0.436782761122512"/>
                </c:manualLayout>
              </c:layout>
              <c:tx>
                <c:rich>
                  <a:bodyPr/>
                  <a:lstStyle/>
                  <a:p>
                    <a:r>
                      <a:rPr lang="en-US" dirty="0" smtClean="0">
                        <a:solidFill>
                          <a:schemeClr val="bg1"/>
                        </a:solidFill>
                      </a:rPr>
                      <a:t>South </a:t>
                    </a:r>
                    <a:r>
                      <a:rPr lang="en-US" dirty="0">
                        <a:solidFill>
                          <a:schemeClr val="bg1"/>
                        </a:solidFill>
                      </a:rPr>
                      <a:t>Africa
</a:t>
                    </a:r>
                    <a:r>
                      <a:rPr lang="en-US" dirty="0" smtClean="0">
                        <a:solidFill>
                          <a:schemeClr val="bg1"/>
                        </a:solidFill>
                      </a:rPr>
                      <a:t>87%</a:t>
                    </a:r>
                    <a:endParaRPr lang="en-US" dirty="0">
                      <a:solidFill>
                        <a:schemeClr val="bg1"/>
                      </a:solidFill>
                    </a:endParaRPr>
                  </a:p>
                </c:rich>
              </c:tx>
              <c:showCatName val="1"/>
              <c:showPercent val="1"/>
            </c:dLbl>
            <c:dLbl>
              <c:idx val="1"/>
              <c:layout>
                <c:manualLayout>
                  <c:x val="0.143310222621864"/>
                  <c:y val="0.163084312867617"/>
                </c:manualLayout>
              </c:layout>
              <c:tx>
                <c:rich>
                  <a:bodyPr/>
                  <a:lstStyle/>
                  <a:p>
                    <a:r>
                      <a:rPr lang="en-US" dirty="0" smtClean="0">
                        <a:solidFill>
                          <a:schemeClr val="bg1"/>
                        </a:solidFill>
                      </a:rPr>
                      <a:t>International</a:t>
                    </a:r>
                    <a:r>
                      <a:rPr lang="en-US" dirty="0">
                        <a:solidFill>
                          <a:schemeClr val="bg1"/>
                        </a:solidFill>
                      </a:rPr>
                      <a:t>
</a:t>
                    </a:r>
                    <a:r>
                      <a:rPr lang="en-US" dirty="0" smtClean="0">
                        <a:solidFill>
                          <a:schemeClr val="bg1"/>
                        </a:solidFill>
                      </a:rPr>
                      <a:t>13%</a:t>
                    </a:r>
                    <a:endParaRPr lang="en-US" dirty="0">
                      <a:solidFill>
                        <a:schemeClr val="bg1"/>
                      </a:solidFill>
                    </a:endParaRPr>
                  </a:p>
                </c:rich>
              </c:tx>
              <c:showCatName val="1"/>
              <c:showPercent val="1"/>
            </c:dLbl>
            <c:txPr>
              <a:bodyPr/>
              <a:lstStyle/>
              <a:p>
                <a:pPr>
                  <a:defRPr lang="en-ZA" sz="1200" b="1">
                    <a:solidFill>
                      <a:schemeClr val="bg1"/>
                    </a:solidFill>
                  </a:defRPr>
                </a:pPr>
                <a:endParaRPr lang="en-US"/>
              </a:p>
            </c:txPr>
            <c:showCatName val="1"/>
            <c:showPercent val="1"/>
            <c:showLeaderLines val="1"/>
          </c:dLbls>
          <c:cat>
            <c:strRef>
              <c:f>Sheet1!$B$68:$B$69</c:f>
              <c:strCache>
                <c:ptCount val="2"/>
                <c:pt idx="0">
                  <c:v>South Africa</c:v>
                </c:pt>
                <c:pt idx="1">
                  <c:v>International</c:v>
                </c:pt>
              </c:strCache>
            </c:strRef>
          </c:cat>
          <c:val>
            <c:numRef>
              <c:f>Sheet1!$C$68:$C$69</c:f>
              <c:numCache>
                <c:formatCode>0%</c:formatCode>
                <c:ptCount val="2"/>
                <c:pt idx="0">
                  <c:v>0.850000000000001</c:v>
                </c:pt>
                <c:pt idx="1">
                  <c:v>0.15</c:v>
                </c:pt>
              </c:numCache>
            </c:numRef>
          </c:val>
        </c:ser>
        <c:dLbls>
          <c:showCatName val="1"/>
          <c:showPercent val="1"/>
        </c:dLbls>
      </c:pie3DChart>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
  <c:chart>
    <c:autoTitleDeleted val="1"/>
    <c:view3D>
      <c:rotX val="30"/>
      <c:perspective val="30"/>
    </c:view3D>
    <c:plotArea>
      <c:layout>
        <c:manualLayout>
          <c:layoutTarget val="inner"/>
          <c:xMode val="edge"/>
          <c:yMode val="edge"/>
          <c:x val="0.0302373786520879"/>
          <c:y val="0.163106460732889"/>
          <c:w val="0.963661052171415"/>
          <c:h val="0.834853393826777"/>
        </c:manualLayout>
      </c:layout>
      <c:pie3DChart>
        <c:varyColors val="1"/>
        <c:ser>
          <c:idx val="0"/>
          <c:order val="0"/>
          <c:dLbls>
            <c:dLbl>
              <c:idx val="0"/>
              <c:layout>
                <c:manualLayout>
                  <c:x val="-0.188192888148597"/>
                  <c:y val="-0.195970378497964"/>
                </c:manualLayout>
              </c:layout>
              <c:tx>
                <c:rich>
                  <a:bodyPr/>
                  <a:lstStyle/>
                  <a:p>
                    <a:pPr>
                      <a:defRPr lang="en-ZA" sz="1100" b="1">
                        <a:solidFill>
                          <a:schemeClr val="bg1"/>
                        </a:solidFill>
                      </a:defRPr>
                    </a:pPr>
                    <a:r>
                      <a:rPr lang="en-US" b="1" dirty="0"/>
                      <a:t>Labour
58%</a:t>
                    </a:r>
                  </a:p>
                </c:rich>
              </c:tx>
              <c:spPr/>
              <c:showCatName val="1"/>
              <c:showPercent val="1"/>
            </c:dLbl>
            <c:dLbl>
              <c:idx val="1"/>
              <c:layout>
                <c:manualLayout>
                  <c:x val="0.180587120552439"/>
                  <c:y val="-0.193700691279848"/>
                </c:manualLayout>
              </c:layout>
              <c:spPr/>
              <c:txPr>
                <a:bodyPr/>
                <a:lstStyle/>
                <a:p>
                  <a:pPr>
                    <a:defRPr lang="en-ZA" sz="1100" b="1">
                      <a:solidFill>
                        <a:schemeClr val="bg1"/>
                      </a:solidFill>
                    </a:defRPr>
                  </a:pPr>
                  <a:endParaRPr lang="en-US"/>
                </a:p>
              </c:txPr>
              <c:showCatName val="1"/>
              <c:showPercent val="1"/>
            </c:dLbl>
            <c:dLbl>
              <c:idx val="2"/>
              <c:layout>
                <c:manualLayout>
                  <c:x val="0.120267584384278"/>
                  <c:y val="-0.14852922716789"/>
                </c:manualLayout>
              </c:layout>
              <c:spPr/>
              <c:txPr>
                <a:bodyPr/>
                <a:lstStyle/>
                <a:p>
                  <a:pPr>
                    <a:defRPr lang="en-ZA" sz="1100" b="1">
                      <a:solidFill>
                        <a:schemeClr val="bg1"/>
                      </a:solidFill>
                    </a:defRPr>
                  </a:pPr>
                  <a:endParaRPr lang="en-US"/>
                </a:p>
              </c:txPr>
              <c:showCatName val="1"/>
              <c:showPercent val="1"/>
            </c:dLbl>
            <c:dLbl>
              <c:idx val="3"/>
              <c:layout>
                <c:manualLayout>
                  <c:x val="0.161392693208593"/>
                  <c:y val="0.101287963381751"/>
                </c:manualLayout>
              </c:layout>
              <c:spPr/>
              <c:txPr>
                <a:bodyPr/>
                <a:lstStyle/>
                <a:p>
                  <a:pPr>
                    <a:defRPr lang="en-ZA" sz="1100" b="1">
                      <a:solidFill>
                        <a:schemeClr val="bg1"/>
                      </a:solidFill>
                    </a:defRPr>
                  </a:pPr>
                  <a:endParaRPr lang="en-US"/>
                </a:p>
              </c:txPr>
              <c:showCatName val="1"/>
              <c:showPercent val="1"/>
            </c:dLbl>
            <c:txPr>
              <a:bodyPr/>
              <a:lstStyle/>
              <a:p>
                <a:pPr>
                  <a:defRPr lang="en-ZA" sz="1100" b="0">
                    <a:solidFill>
                      <a:schemeClr val="bg1"/>
                    </a:solidFill>
                  </a:defRPr>
                </a:pPr>
                <a:endParaRPr lang="en-US"/>
              </a:p>
            </c:txPr>
            <c:showCatName val="1"/>
            <c:showPercent val="1"/>
            <c:showLeaderLines val="1"/>
          </c:dLbls>
          <c:cat>
            <c:strRef>
              <c:f>Sheet1!$B$37:$B$40</c:f>
              <c:strCache>
                <c:ptCount val="4"/>
                <c:pt idx="0">
                  <c:v>Labour</c:v>
                </c:pt>
                <c:pt idx="1">
                  <c:v>Electricity</c:v>
                </c:pt>
                <c:pt idx="2">
                  <c:v>Depreciation</c:v>
                </c:pt>
                <c:pt idx="3">
                  <c:v>Other</c:v>
                </c:pt>
              </c:strCache>
            </c:strRef>
          </c:cat>
          <c:val>
            <c:numRef>
              <c:f>Sheet1!$C$37:$C$40</c:f>
              <c:numCache>
                <c:formatCode>0%</c:formatCode>
                <c:ptCount val="4"/>
                <c:pt idx="0">
                  <c:v>0.58</c:v>
                </c:pt>
                <c:pt idx="1">
                  <c:v>0.07</c:v>
                </c:pt>
                <c:pt idx="2">
                  <c:v>0.17</c:v>
                </c:pt>
                <c:pt idx="3">
                  <c:v>0.18</c:v>
                </c:pt>
              </c:numCache>
            </c:numRef>
          </c:val>
        </c:ser>
        <c:dLbls>
          <c:showCatName val="1"/>
          <c:showPercent val="1"/>
        </c:dLbls>
      </c:pie3DChart>
    </c:plotArea>
    <c:plotVisOnly val="1"/>
  </c:chart>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2"/>
  <c:chart>
    <c:title>
      <c:tx>
        <c:rich>
          <a:bodyPr/>
          <a:lstStyle/>
          <a:p>
            <a:pPr>
              <a:defRPr lang="en-ZA"/>
            </a:pPr>
            <a:r>
              <a:rPr lang="en-ZA" sz="1600" dirty="0" smtClean="0"/>
              <a:t>Allocation </a:t>
            </a:r>
            <a:r>
              <a:rPr lang="en-ZA" sz="1600" dirty="0"/>
              <a:t>of Production </a:t>
            </a:r>
            <a:r>
              <a:rPr lang="en-ZA" sz="1600" dirty="0" smtClean="0"/>
              <a:t>Costs </a:t>
            </a:r>
          </a:p>
          <a:p>
            <a:pPr>
              <a:defRPr lang="en-ZA"/>
            </a:pPr>
            <a:r>
              <a:rPr lang="en-ZA" sz="1600" dirty="0" smtClean="0"/>
              <a:t>(including ARV’s)</a:t>
            </a:r>
            <a:endParaRPr lang="en-ZA" sz="1600" dirty="0"/>
          </a:p>
        </c:rich>
      </c:tx>
      <c:layout>
        <c:manualLayout>
          <c:xMode val="edge"/>
          <c:yMode val="edge"/>
          <c:x val="0.153812888336951"/>
          <c:y val="0.00426253836528984"/>
        </c:manualLayout>
      </c:layout>
    </c:title>
    <c:view3D>
      <c:rotX val="30"/>
      <c:perspective val="30"/>
    </c:view3D>
    <c:plotArea>
      <c:layout>
        <c:manualLayout>
          <c:layoutTarget val="inner"/>
          <c:xMode val="edge"/>
          <c:yMode val="edge"/>
          <c:x val="0.0"/>
          <c:y val="0.254084709999487"/>
          <c:w val="0.98580379668608"/>
          <c:h val="0.643203129020636"/>
        </c:manualLayout>
      </c:layout>
      <c:pie3DChart>
        <c:varyColors val="1"/>
        <c:ser>
          <c:idx val="0"/>
          <c:order val="0"/>
          <c:dLbls>
            <c:dLbl>
              <c:idx val="0"/>
              <c:layout>
                <c:manualLayout>
                  <c:x val="-0.233972693403821"/>
                  <c:y val="-0.214333772474322"/>
                </c:manualLayout>
              </c:layout>
              <c:showCatName val="1"/>
              <c:showPercent val="1"/>
            </c:dLbl>
            <c:dLbl>
              <c:idx val="1"/>
              <c:layout>
                <c:manualLayout>
                  <c:x val="0.275833805594712"/>
                  <c:y val="0.0652600114555249"/>
                </c:manualLayout>
              </c:layout>
              <c:showCatName val="1"/>
              <c:showPercent val="1"/>
            </c:dLbl>
            <c:txPr>
              <a:bodyPr/>
              <a:lstStyle/>
              <a:p>
                <a:pPr>
                  <a:defRPr lang="en-ZA" sz="1100" b="1">
                    <a:solidFill>
                      <a:schemeClr val="bg1"/>
                    </a:solidFill>
                  </a:defRPr>
                </a:pPr>
                <a:endParaRPr lang="en-US"/>
              </a:p>
            </c:txPr>
            <c:showCatName val="1"/>
            <c:showPercent val="1"/>
            <c:showLeaderLines val="1"/>
          </c:dLbls>
          <c:cat>
            <c:strRef>
              <c:f>Sheet1!$B$24:$B$25</c:f>
              <c:strCache>
                <c:ptCount val="2"/>
                <c:pt idx="0">
                  <c:v>Materials cost</c:v>
                </c:pt>
                <c:pt idx="1">
                  <c:v>Conversion costs</c:v>
                </c:pt>
              </c:strCache>
            </c:strRef>
          </c:cat>
          <c:val>
            <c:numRef>
              <c:f>Sheet1!$C$24:$C$25</c:f>
              <c:numCache>
                <c:formatCode>0%</c:formatCode>
                <c:ptCount val="2"/>
                <c:pt idx="0">
                  <c:v>0.640000000000002</c:v>
                </c:pt>
                <c:pt idx="1">
                  <c:v>0.36</c:v>
                </c:pt>
              </c:numCache>
            </c:numRef>
          </c:val>
        </c:ser>
        <c:dLbls>
          <c:showCatName val="1"/>
          <c:showPercent val="1"/>
        </c:dLbls>
      </c:pie3DChart>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2"/>
  <c:chart>
    <c:title>
      <c:tx>
        <c:rich>
          <a:bodyPr/>
          <a:lstStyle/>
          <a:p>
            <a:pPr>
              <a:defRPr lang="en-ZA"/>
            </a:pPr>
            <a:r>
              <a:rPr lang="en-ZA" sz="1600" dirty="0" smtClean="0"/>
              <a:t>Allocation </a:t>
            </a:r>
            <a:r>
              <a:rPr lang="en-ZA" sz="1600" dirty="0"/>
              <a:t>of Production </a:t>
            </a:r>
            <a:r>
              <a:rPr lang="en-ZA" sz="1600" dirty="0" smtClean="0"/>
              <a:t>Costs </a:t>
            </a:r>
          </a:p>
          <a:p>
            <a:pPr>
              <a:defRPr lang="en-ZA"/>
            </a:pPr>
            <a:r>
              <a:rPr lang="en-ZA" sz="1600" dirty="0" smtClean="0"/>
              <a:t>( excluding</a:t>
            </a:r>
            <a:r>
              <a:rPr lang="en-ZA" sz="1600" baseline="0" dirty="0" smtClean="0"/>
              <a:t> </a:t>
            </a:r>
            <a:r>
              <a:rPr lang="en-ZA" sz="1600" dirty="0" smtClean="0"/>
              <a:t>ARV’s)</a:t>
            </a:r>
            <a:endParaRPr lang="en-ZA" sz="1600" dirty="0"/>
          </a:p>
        </c:rich>
      </c:tx>
      <c:layout>
        <c:manualLayout>
          <c:xMode val="edge"/>
          <c:yMode val="edge"/>
          <c:x val="0.157060750885363"/>
          <c:y val="0.0185913465281223"/>
        </c:manualLayout>
      </c:layout>
    </c:title>
    <c:view3D>
      <c:rotX val="30"/>
      <c:perspective val="30"/>
    </c:view3D>
    <c:plotArea>
      <c:layout>
        <c:manualLayout>
          <c:layoutTarget val="inner"/>
          <c:xMode val="edge"/>
          <c:yMode val="edge"/>
          <c:x val="0.0"/>
          <c:y val="0.254084709999488"/>
          <c:w val="0.98580379668608"/>
          <c:h val="0.643203129020636"/>
        </c:manualLayout>
      </c:layout>
      <c:pie3DChart>
        <c:varyColors val="1"/>
        <c:ser>
          <c:idx val="0"/>
          <c:order val="0"/>
          <c:dLbls>
            <c:dLbl>
              <c:idx val="0"/>
              <c:layout>
                <c:manualLayout>
                  <c:x val="-0.233972693403821"/>
                  <c:y val="-0.214333772474322"/>
                </c:manualLayout>
              </c:layout>
              <c:tx>
                <c:rich>
                  <a:bodyPr/>
                  <a:lstStyle/>
                  <a:p>
                    <a:r>
                      <a:rPr lang="en-US" sz="1100" b="1" dirty="0" smtClean="0">
                        <a:solidFill>
                          <a:schemeClr val="bg1"/>
                        </a:solidFill>
                      </a:rPr>
                      <a:t>Materials </a:t>
                    </a:r>
                    <a:r>
                      <a:rPr lang="en-US" sz="1100" b="1" dirty="0">
                        <a:solidFill>
                          <a:schemeClr val="bg1"/>
                        </a:solidFill>
                      </a:rPr>
                      <a:t>cost
</a:t>
                    </a:r>
                    <a:r>
                      <a:rPr lang="en-US" sz="1100" b="1" dirty="0" smtClean="0">
                        <a:solidFill>
                          <a:schemeClr val="bg1"/>
                        </a:solidFill>
                      </a:rPr>
                      <a:t>53%</a:t>
                    </a:r>
                    <a:endParaRPr lang="en-US" sz="1100" b="1" dirty="0">
                      <a:solidFill>
                        <a:schemeClr val="bg1"/>
                      </a:solidFill>
                    </a:endParaRPr>
                  </a:p>
                </c:rich>
              </c:tx>
              <c:showCatName val="1"/>
              <c:showPercent val="1"/>
            </c:dLbl>
            <c:dLbl>
              <c:idx val="1"/>
              <c:layout>
                <c:manualLayout>
                  <c:x val="0.275833805594712"/>
                  <c:y val="0.0748125502307467"/>
                </c:manualLayout>
              </c:layout>
              <c:tx>
                <c:rich>
                  <a:bodyPr/>
                  <a:lstStyle/>
                  <a:p>
                    <a:r>
                      <a:rPr lang="en-US" sz="1100" b="1" dirty="0" smtClean="0">
                        <a:solidFill>
                          <a:schemeClr val="bg1"/>
                        </a:solidFill>
                      </a:rPr>
                      <a:t>Conversion </a:t>
                    </a:r>
                    <a:r>
                      <a:rPr lang="en-US" sz="1100" b="1" dirty="0">
                        <a:solidFill>
                          <a:schemeClr val="bg1"/>
                        </a:solidFill>
                      </a:rPr>
                      <a:t>costs
</a:t>
                    </a:r>
                    <a:r>
                      <a:rPr lang="en-US" sz="1100" b="1" dirty="0" smtClean="0">
                        <a:solidFill>
                          <a:schemeClr val="bg1"/>
                        </a:solidFill>
                      </a:rPr>
                      <a:t>47%</a:t>
                    </a:r>
                    <a:endParaRPr lang="en-US" sz="1100" b="1" dirty="0">
                      <a:solidFill>
                        <a:schemeClr val="bg1"/>
                      </a:solidFill>
                    </a:endParaRPr>
                  </a:p>
                </c:rich>
              </c:tx>
              <c:showCatName val="1"/>
              <c:showPercent val="1"/>
            </c:dLbl>
            <c:txPr>
              <a:bodyPr/>
              <a:lstStyle/>
              <a:p>
                <a:pPr>
                  <a:defRPr lang="en-ZA" sz="1100" b="1">
                    <a:solidFill>
                      <a:schemeClr val="bg1"/>
                    </a:solidFill>
                  </a:defRPr>
                </a:pPr>
                <a:endParaRPr lang="en-US"/>
              </a:p>
            </c:txPr>
            <c:showCatName val="1"/>
            <c:showPercent val="1"/>
            <c:showLeaderLines val="1"/>
          </c:dLbls>
          <c:cat>
            <c:strRef>
              <c:f>Sheet1!$B$24:$B$25</c:f>
              <c:strCache>
                <c:ptCount val="2"/>
                <c:pt idx="0">
                  <c:v>Materials cost</c:v>
                </c:pt>
                <c:pt idx="1">
                  <c:v>Conversion costs</c:v>
                </c:pt>
              </c:strCache>
            </c:strRef>
          </c:cat>
          <c:val>
            <c:numRef>
              <c:f>Sheet1!$C$24:$C$25</c:f>
              <c:numCache>
                <c:formatCode>0%</c:formatCode>
                <c:ptCount val="2"/>
                <c:pt idx="0">
                  <c:v>0.640000000000002</c:v>
                </c:pt>
                <c:pt idx="1">
                  <c:v>0.36</c:v>
                </c:pt>
              </c:numCache>
            </c:numRef>
          </c:val>
        </c:ser>
        <c:dLbls>
          <c:showCatName val="1"/>
          <c:showPercent val="1"/>
        </c:dLbls>
      </c:pie3DChart>
    </c:plotArea>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2"/>
  <c:chart>
    <c:autoTitleDeleted val="1"/>
    <c:plotArea>
      <c:layout/>
      <c:barChart>
        <c:barDir val="col"/>
        <c:grouping val="clustered"/>
        <c:ser>
          <c:idx val="0"/>
          <c:order val="0"/>
          <c:tx>
            <c:strRef>
              <c:f>Sheet1!$B$1</c:f>
              <c:strCache>
                <c:ptCount val="1"/>
                <c:pt idx="0">
                  <c:v>Series 1</c:v>
                </c:pt>
              </c:strCache>
            </c:strRef>
          </c:tx>
          <c:spPr>
            <a:solidFill>
              <a:schemeClr val="accent1"/>
            </a:solidFill>
            <a:scene3d>
              <a:camera prst="orthographicFront"/>
              <a:lightRig rig="threePt" dir="t"/>
            </a:scene3d>
            <a:sp3d>
              <a:bevelT/>
            </a:sp3d>
          </c:spPr>
          <c:cat>
            <c:numRef>
              <c:f>Sheet1!$A$2:$A$5</c:f>
              <c:numCache>
                <c:formatCode>General</c:formatCode>
                <c:ptCount val="4"/>
                <c:pt idx="0">
                  <c:v>2007.0</c:v>
                </c:pt>
                <c:pt idx="1">
                  <c:v>2008.0</c:v>
                </c:pt>
                <c:pt idx="2">
                  <c:v>2009.0</c:v>
                </c:pt>
                <c:pt idx="3">
                  <c:v>2010.0</c:v>
                </c:pt>
              </c:numCache>
            </c:numRef>
          </c:cat>
          <c:val>
            <c:numRef>
              <c:f>Sheet1!$B$2:$B$5</c:f>
              <c:numCache>
                <c:formatCode>General</c:formatCode>
                <c:ptCount val="4"/>
                <c:pt idx="0">
                  <c:v>25.2</c:v>
                </c:pt>
                <c:pt idx="1">
                  <c:v>55.4</c:v>
                </c:pt>
                <c:pt idx="2">
                  <c:v>98.9</c:v>
                </c:pt>
                <c:pt idx="3">
                  <c:v>137.6</c:v>
                </c:pt>
              </c:numCache>
            </c:numRef>
          </c:val>
        </c:ser>
        <c:axId val="466472344"/>
        <c:axId val="466465640"/>
      </c:barChart>
      <c:catAx>
        <c:axId val="466472344"/>
        <c:scaling>
          <c:orientation val="minMax"/>
        </c:scaling>
        <c:axPos val="b"/>
        <c:numFmt formatCode="General" sourceLinked="1"/>
        <c:tickLblPos val="nextTo"/>
        <c:txPr>
          <a:bodyPr/>
          <a:lstStyle/>
          <a:p>
            <a:pPr>
              <a:defRPr lang="en-ZA" sz="1600" b="1"/>
            </a:pPr>
            <a:endParaRPr lang="en-US"/>
          </a:p>
        </c:txPr>
        <c:crossAx val="466465640"/>
        <c:crosses val="autoZero"/>
        <c:auto val="1"/>
        <c:lblAlgn val="ctr"/>
        <c:lblOffset val="100"/>
      </c:catAx>
      <c:valAx>
        <c:axId val="466465640"/>
        <c:scaling>
          <c:orientation val="minMax"/>
        </c:scaling>
        <c:delete val="1"/>
        <c:axPos val="l"/>
        <c:numFmt formatCode="General" sourceLinked="1"/>
        <c:tickLblPos val="none"/>
        <c:crossAx val="466472344"/>
        <c:crosses val="autoZero"/>
        <c:crossBetween val="between"/>
      </c:valAx>
      <c:spPr>
        <a:solidFill>
          <a:schemeClr val="bg1">
            <a:lumMod val="75000"/>
          </a:schemeClr>
        </a:solidFill>
      </c:spPr>
    </c:plotArea>
    <c:plotVisOnly val="1"/>
  </c:chart>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style val="2"/>
  <c:chart>
    <c:autoTitleDeleted val="1"/>
    <c:view3D>
      <c:rotX val="30"/>
      <c:perspective val="30"/>
    </c:view3D>
    <c:plotArea>
      <c:layout>
        <c:manualLayout>
          <c:layoutTarget val="inner"/>
          <c:xMode val="edge"/>
          <c:yMode val="edge"/>
          <c:x val="0.000189396246324027"/>
          <c:y val="0.113581611422839"/>
          <c:w val="0.991874351711931"/>
          <c:h val="0.858570831042983"/>
        </c:manualLayout>
      </c:layout>
      <c:pie3DChart>
        <c:varyColors val="1"/>
        <c:ser>
          <c:idx val="0"/>
          <c:order val="0"/>
          <c:dPt>
            <c:idx val="0"/>
            <c:spPr>
              <a:solidFill>
                <a:srgbClr val="179B05"/>
              </a:solidFill>
            </c:spPr>
          </c:dPt>
          <c:dPt>
            <c:idx val="1"/>
            <c:spPr>
              <a:solidFill>
                <a:srgbClr val="0000FF"/>
              </a:solidFill>
            </c:spPr>
          </c:dPt>
          <c:dPt>
            <c:idx val="2"/>
            <c:spPr>
              <a:solidFill>
                <a:srgbClr val="FF6600"/>
              </a:solidFill>
            </c:spPr>
          </c:dPt>
          <c:dPt>
            <c:idx val="3"/>
            <c:spPr>
              <a:solidFill>
                <a:srgbClr val="FFFF00"/>
              </a:solidFill>
            </c:spPr>
          </c:dPt>
          <c:dLbls>
            <c:dLbl>
              <c:idx val="0"/>
              <c:layout>
                <c:manualLayout>
                  <c:x val="-0.188192888148597"/>
                  <c:y val="-0.195970378497964"/>
                </c:manualLayout>
              </c:layout>
              <c:showCatName val="1"/>
              <c:showPercent val="1"/>
            </c:dLbl>
            <c:dLbl>
              <c:idx val="1"/>
              <c:layout>
                <c:manualLayout>
                  <c:x val="0.175487330910559"/>
                  <c:y val="0.0342462877070588"/>
                </c:manualLayout>
              </c:layout>
              <c:tx>
                <c:rich>
                  <a:bodyPr/>
                  <a:lstStyle/>
                  <a:p>
                    <a:r>
                      <a:rPr lang="en-US" sz="1200" dirty="0">
                        <a:solidFill>
                          <a:schemeClr val="bg1"/>
                        </a:solidFill>
                      </a:rPr>
                      <a:t>ZAR
33%</a:t>
                    </a:r>
                  </a:p>
                </c:rich>
              </c:tx>
              <c:showCatName val="1"/>
              <c:showPercent val="1"/>
            </c:dLbl>
            <c:dLbl>
              <c:idx val="2"/>
              <c:layout>
                <c:manualLayout>
                  <c:x val="0.0586022918956969"/>
                  <c:y val="0.100345305233403"/>
                </c:manualLayout>
              </c:layout>
              <c:tx>
                <c:rich>
                  <a:bodyPr/>
                  <a:lstStyle/>
                  <a:p>
                    <a:r>
                      <a:rPr lang="en-US" dirty="0">
                        <a:solidFill>
                          <a:schemeClr val="bg1"/>
                        </a:solidFill>
                      </a:rPr>
                      <a:t>EUR
5%</a:t>
                    </a:r>
                  </a:p>
                </c:rich>
              </c:tx>
              <c:showCatName val="1"/>
              <c:showPercent val="1"/>
            </c:dLbl>
            <c:dLbl>
              <c:idx val="3"/>
              <c:layout>
                <c:manualLayout>
                  <c:x val="0.0869123467168815"/>
                  <c:y val="0.0946020058991393"/>
                </c:manualLayout>
              </c:layout>
              <c:tx>
                <c:rich>
                  <a:bodyPr/>
                  <a:lstStyle/>
                  <a:p>
                    <a:r>
                      <a:rPr lang="en-US" dirty="0" smtClean="0">
                        <a:solidFill>
                          <a:schemeClr val="bg1"/>
                        </a:solidFill>
                      </a:rPr>
                      <a:t>Other</a:t>
                    </a:r>
                    <a:r>
                      <a:rPr lang="en-US" dirty="0">
                        <a:solidFill>
                          <a:schemeClr val="bg1"/>
                        </a:solidFill>
                      </a:rPr>
                      <a:t>
1%</a:t>
                    </a:r>
                  </a:p>
                </c:rich>
              </c:tx>
              <c:showCatName val="1"/>
              <c:showPercent val="1"/>
            </c:dLbl>
            <c:txPr>
              <a:bodyPr/>
              <a:lstStyle/>
              <a:p>
                <a:pPr>
                  <a:defRPr lang="en-ZA" sz="1200" b="1">
                    <a:solidFill>
                      <a:schemeClr val="bg1"/>
                    </a:solidFill>
                  </a:defRPr>
                </a:pPr>
                <a:endParaRPr lang="en-US"/>
              </a:p>
            </c:txPr>
            <c:showCatName val="1"/>
            <c:showPercent val="1"/>
            <c:showLeaderLines val="1"/>
          </c:dLbls>
          <c:cat>
            <c:strRef>
              <c:f>Sheet1!$E$5:$E$8</c:f>
              <c:strCache>
                <c:ptCount val="4"/>
                <c:pt idx="0">
                  <c:v>USD</c:v>
                </c:pt>
                <c:pt idx="1">
                  <c:v>ZAR</c:v>
                </c:pt>
                <c:pt idx="2">
                  <c:v>EUR</c:v>
                </c:pt>
                <c:pt idx="3">
                  <c:v>OTHER</c:v>
                </c:pt>
              </c:strCache>
            </c:strRef>
          </c:cat>
          <c:val>
            <c:numRef>
              <c:f>Sheet1!$F$5:$F$8</c:f>
              <c:numCache>
                <c:formatCode>0%</c:formatCode>
                <c:ptCount val="4"/>
                <c:pt idx="0">
                  <c:v>0.610000000000001</c:v>
                </c:pt>
                <c:pt idx="1">
                  <c:v>0.330000000000001</c:v>
                </c:pt>
                <c:pt idx="2">
                  <c:v>0.05</c:v>
                </c:pt>
                <c:pt idx="3">
                  <c:v>0.01</c:v>
                </c:pt>
              </c:numCache>
            </c:numRef>
          </c:val>
        </c:ser>
        <c:dLbls>
          <c:showCatName val="1"/>
          <c:showPercent val="1"/>
        </c:dLbls>
      </c:pie3DChart>
    </c:plotArea>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style val="2"/>
  <c:chart>
    <c:autoTitleDeleted val="1"/>
    <c:plotArea>
      <c:layout>
        <c:manualLayout>
          <c:layoutTarget val="inner"/>
          <c:xMode val="edge"/>
          <c:yMode val="edge"/>
          <c:x val="0.216811682862831"/>
          <c:y val="0.0115630265141963"/>
          <c:w val="0.731834975717855"/>
          <c:h val="0.927385259629115"/>
        </c:manualLayout>
      </c:layout>
      <c:barChart>
        <c:barDir val="bar"/>
        <c:grouping val="stacked"/>
        <c:ser>
          <c:idx val="0"/>
          <c:order val="0"/>
          <c:tx>
            <c:strRef>
              <c:f>'Stavros''s Peer Review report'!$C$1</c:f>
              <c:strCache>
                <c:ptCount val="1"/>
                <c:pt idx="0">
                  <c:v>Generics</c:v>
                </c:pt>
              </c:strCache>
            </c:strRef>
          </c:tx>
          <c:cat>
            <c:strRef>
              <c:f>'Stavros''s Peer Review report'!$B$2:$B$40</c:f>
              <c:strCache>
                <c:ptCount val="38"/>
                <c:pt idx="0">
                  <c:v>Orchid(15, 27) </c:v>
                </c:pt>
                <c:pt idx="1">
                  <c:v>Strides(15)</c:v>
                </c:pt>
                <c:pt idx="2">
                  <c:v>Impax</c:v>
                </c:pt>
                <c:pt idx="3">
                  <c:v>Taro</c:v>
                </c:pt>
                <c:pt idx="4">
                  <c:v>Adcock(18, 24,25)</c:v>
                </c:pt>
                <c:pt idx="5">
                  <c:v>Torrent(10,15)</c:v>
                </c:pt>
                <c:pt idx="6">
                  <c:v>Towa(10, 25) </c:v>
                </c:pt>
                <c:pt idx="7">
                  <c:v>Glenmark(15,20)</c:v>
                </c:pt>
                <c:pt idx="8">
                  <c:v>Biocon(10,15) </c:v>
                </c:pt>
                <c:pt idx="9">
                  <c:v>Sawai(10,25) </c:v>
                </c:pt>
                <c:pt idx="10">
                  <c:v>Egis(23,24)</c:v>
                </c:pt>
                <c:pt idx="11">
                  <c:v>Hikma</c:v>
                </c:pt>
                <c:pt idx="12">
                  <c:v>Aurobindo(15,20)</c:v>
                </c:pt>
                <c:pt idx="13">
                  <c:v>Pharmastandard(21,22)</c:v>
                </c:pt>
                <c:pt idx="14">
                  <c:v>Zylus Cadila(10,15) </c:v>
                </c:pt>
                <c:pt idx="15">
                  <c:v>Wockhardt(15) </c:v>
                </c:pt>
                <c:pt idx="16">
                  <c:v>Sun(15,20)</c:v>
                </c:pt>
                <c:pt idx="17">
                  <c:v>Lupin(10,15)</c:v>
                </c:pt>
                <c:pt idx="18">
                  <c:v>Orion(4)</c:v>
                </c:pt>
                <c:pt idx="19">
                  <c:v>Par</c:v>
                </c:pt>
                <c:pt idx="20">
                  <c:v>Alapis(4,16)</c:v>
                </c:pt>
                <c:pt idx="21">
                  <c:v>Cipla(10,15)</c:v>
                </c:pt>
                <c:pt idx="22">
                  <c:v>Covidien(13,14)</c:v>
                </c:pt>
                <c:pt idx="23">
                  <c:v>Krka(4)</c:v>
                </c:pt>
                <c:pt idx="24">
                  <c:v>Gideon Richter(4)</c:v>
                </c:pt>
                <c:pt idx="25">
                  <c:v>Sanofi[Winthrop] (4,12)</c:v>
                </c:pt>
                <c:pt idx="26">
                  <c:v>Fresenius Kabi (4,11,12)</c:v>
                </c:pt>
                <c:pt idx="27">
                  <c:v>Ranbaxy</c:v>
                </c:pt>
                <c:pt idx="28">
                  <c:v>Dr Reddy(10,15)</c:v>
                </c:pt>
                <c:pt idx="29">
                  <c:v>Greenstone[Pfizer](9)</c:v>
                </c:pt>
                <c:pt idx="31">
                  <c:v>Perrigo(7,8)</c:v>
                </c:pt>
                <c:pt idx="32">
                  <c:v>Hospira(6)</c:v>
                </c:pt>
                <c:pt idx="33">
                  <c:v>Stada(4)</c:v>
                </c:pt>
                <c:pt idx="34">
                  <c:v>Watson(3)</c:v>
                </c:pt>
                <c:pt idx="35">
                  <c:v>Mylan(2)</c:v>
                </c:pt>
                <c:pt idx="36">
                  <c:v>Sandoz</c:v>
                </c:pt>
                <c:pt idx="37">
                  <c:v>Teva [incl Ratiopharm] (1,4,5)</c:v>
                </c:pt>
              </c:strCache>
            </c:strRef>
          </c:cat>
          <c:val>
            <c:numRef>
              <c:f>'Stavros''s Peer Review report'!$C$2:$C$40</c:f>
              <c:numCache>
                <c:formatCode>General</c:formatCode>
                <c:ptCount val="38"/>
                <c:pt idx="0">
                  <c:v>290.0</c:v>
                </c:pt>
                <c:pt idx="1">
                  <c:v>190.0</c:v>
                </c:pt>
                <c:pt idx="2">
                  <c:v>340.0</c:v>
                </c:pt>
                <c:pt idx="3">
                  <c:v>375.0</c:v>
                </c:pt>
                <c:pt idx="4">
                  <c:v>380.0</c:v>
                </c:pt>
                <c:pt idx="5">
                  <c:v>210.0</c:v>
                </c:pt>
                <c:pt idx="6">
                  <c:v>430.0</c:v>
                </c:pt>
                <c:pt idx="7">
                  <c:v>220.0</c:v>
                </c:pt>
                <c:pt idx="8">
                  <c:v>530.0</c:v>
                </c:pt>
                <c:pt idx="9">
                  <c:v>550.0</c:v>
                </c:pt>
                <c:pt idx="10">
                  <c:v>570.0</c:v>
                </c:pt>
                <c:pt idx="11">
                  <c:v>270.0</c:v>
                </c:pt>
                <c:pt idx="12">
                  <c:v>390.0</c:v>
                </c:pt>
                <c:pt idx="13">
                  <c:v>600.0</c:v>
                </c:pt>
                <c:pt idx="14">
                  <c:v>620.0</c:v>
                </c:pt>
                <c:pt idx="15">
                  <c:v>805.0</c:v>
                </c:pt>
                <c:pt idx="16">
                  <c:v>795.0</c:v>
                </c:pt>
                <c:pt idx="17">
                  <c:v>820.0</c:v>
                </c:pt>
                <c:pt idx="18">
                  <c:v>500.0</c:v>
                </c:pt>
                <c:pt idx="19">
                  <c:v>1075.0</c:v>
                </c:pt>
                <c:pt idx="20">
                  <c:v>1170.0</c:v>
                </c:pt>
                <c:pt idx="21">
                  <c:v>1100.0</c:v>
                </c:pt>
                <c:pt idx="22">
                  <c:v>900.0</c:v>
                </c:pt>
                <c:pt idx="23">
                  <c:v>1300.0</c:v>
                </c:pt>
                <c:pt idx="24">
                  <c:v>1150.0</c:v>
                </c:pt>
                <c:pt idx="25">
                  <c:v>1480.0</c:v>
                </c:pt>
                <c:pt idx="26">
                  <c:v>1500.0</c:v>
                </c:pt>
                <c:pt idx="27">
                  <c:v>1500.0</c:v>
                </c:pt>
                <c:pt idx="28">
                  <c:v>1260.0</c:v>
                </c:pt>
                <c:pt idx="29">
                  <c:v>1700.0</c:v>
                </c:pt>
                <c:pt idx="30" formatCode="_ * #,##0_ ;_ * \-#,##0_ ;_ * &quot;-&quot;??_ ;_ @_ ">
                  <c:v>1155.0</c:v>
                </c:pt>
                <c:pt idx="31">
                  <c:v>1800.0</c:v>
                </c:pt>
                <c:pt idx="32">
                  <c:v>2050.0</c:v>
                </c:pt>
                <c:pt idx="33">
                  <c:v>1550.0</c:v>
                </c:pt>
                <c:pt idx="34">
                  <c:v>1700.0</c:v>
                </c:pt>
                <c:pt idx="35">
                  <c:v>4700.0</c:v>
                </c:pt>
                <c:pt idx="36">
                  <c:v>7400.0</c:v>
                </c:pt>
                <c:pt idx="37">
                  <c:v>12500.0</c:v>
                </c:pt>
              </c:numCache>
            </c:numRef>
          </c:val>
        </c:ser>
        <c:ser>
          <c:idx val="1"/>
          <c:order val="1"/>
          <c:tx>
            <c:strRef>
              <c:f>'Stavros''s Peer Review report'!$D$1</c:f>
              <c:strCache>
                <c:ptCount val="1"/>
                <c:pt idx="0">
                  <c:v>API's</c:v>
                </c:pt>
              </c:strCache>
            </c:strRef>
          </c:tx>
          <c:cat>
            <c:strRef>
              <c:f>'Stavros''s Peer Review report'!$B$2:$B$40</c:f>
              <c:strCache>
                <c:ptCount val="38"/>
                <c:pt idx="0">
                  <c:v>Orchid(15, 27) </c:v>
                </c:pt>
                <c:pt idx="1">
                  <c:v>Strides(15)</c:v>
                </c:pt>
                <c:pt idx="2">
                  <c:v>Impax</c:v>
                </c:pt>
                <c:pt idx="3">
                  <c:v>Taro</c:v>
                </c:pt>
                <c:pt idx="4">
                  <c:v>Adcock(18, 24,25)</c:v>
                </c:pt>
                <c:pt idx="5">
                  <c:v>Torrent(10,15)</c:v>
                </c:pt>
                <c:pt idx="6">
                  <c:v>Towa(10, 25) </c:v>
                </c:pt>
                <c:pt idx="7">
                  <c:v>Glenmark(15,20)</c:v>
                </c:pt>
                <c:pt idx="8">
                  <c:v>Biocon(10,15) </c:v>
                </c:pt>
                <c:pt idx="9">
                  <c:v>Sawai(10,25) </c:v>
                </c:pt>
                <c:pt idx="10">
                  <c:v>Egis(23,24)</c:v>
                </c:pt>
                <c:pt idx="11">
                  <c:v>Hikma</c:v>
                </c:pt>
                <c:pt idx="12">
                  <c:v>Aurobindo(15,20)</c:v>
                </c:pt>
                <c:pt idx="13">
                  <c:v>Pharmastandard(21,22)</c:v>
                </c:pt>
                <c:pt idx="14">
                  <c:v>Zylus Cadila(10,15) </c:v>
                </c:pt>
                <c:pt idx="15">
                  <c:v>Wockhardt(15) </c:v>
                </c:pt>
                <c:pt idx="16">
                  <c:v>Sun(15,20)</c:v>
                </c:pt>
                <c:pt idx="17">
                  <c:v>Lupin(10,15)</c:v>
                </c:pt>
                <c:pt idx="18">
                  <c:v>Orion(4)</c:v>
                </c:pt>
                <c:pt idx="19">
                  <c:v>Par</c:v>
                </c:pt>
                <c:pt idx="20">
                  <c:v>Alapis(4,16)</c:v>
                </c:pt>
                <c:pt idx="21">
                  <c:v>Cipla(10,15)</c:v>
                </c:pt>
                <c:pt idx="22">
                  <c:v>Covidien(13,14)</c:v>
                </c:pt>
                <c:pt idx="23">
                  <c:v>Krka(4)</c:v>
                </c:pt>
                <c:pt idx="24">
                  <c:v>Gideon Richter(4)</c:v>
                </c:pt>
                <c:pt idx="25">
                  <c:v>Sanofi[Winthrop] (4,12)</c:v>
                </c:pt>
                <c:pt idx="26">
                  <c:v>Fresenius Kabi (4,11,12)</c:v>
                </c:pt>
                <c:pt idx="27">
                  <c:v>Ranbaxy</c:v>
                </c:pt>
                <c:pt idx="28">
                  <c:v>Dr Reddy(10,15)</c:v>
                </c:pt>
                <c:pt idx="29">
                  <c:v>Greenstone[Pfizer](9)</c:v>
                </c:pt>
                <c:pt idx="31">
                  <c:v>Perrigo(7,8)</c:v>
                </c:pt>
                <c:pt idx="32">
                  <c:v>Hospira(6)</c:v>
                </c:pt>
                <c:pt idx="33">
                  <c:v>Stada(4)</c:v>
                </c:pt>
                <c:pt idx="34">
                  <c:v>Watson(3)</c:v>
                </c:pt>
                <c:pt idx="35">
                  <c:v>Mylan(2)</c:v>
                </c:pt>
                <c:pt idx="36">
                  <c:v>Sandoz</c:v>
                </c:pt>
                <c:pt idx="37">
                  <c:v>Teva [incl Ratiopharm] (1,4,5)</c:v>
                </c:pt>
              </c:strCache>
            </c:strRef>
          </c:cat>
          <c:val>
            <c:numRef>
              <c:f>'Stavros''s Peer Review report'!$D$2:$D$40</c:f>
              <c:numCache>
                <c:formatCode>General</c:formatCode>
                <c:ptCount val="38"/>
                <c:pt idx="12">
                  <c:v>370.0</c:v>
                </c:pt>
                <c:pt idx="14">
                  <c:v>90.0</c:v>
                </c:pt>
                <c:pt idx="16">
                  <c:v>120.0</c:v>
                </c:pt>
                <c:pt idx="17">
                  <c:v>100.0</c:v>
                </c:pt>
                <c:pt idx="21">
                  <c:v>100.0</c:v>
                </c:pt>
                <c:pt idx="22">
                  <c:v>350.0</c:v>
                </c:pt>
                <c:pt idx="27">
                  <c:v>100.0</c:v>
                </c:pt>
                <c:pt idx="28">
                  <c:v>420.0</c:v>
                </c:pt>
                <c:pt idx="30" formatCode="_ * #,##0_ ;_ * \-#,##0_ ;_ * &quot;-&quot;??_ ;_ @_ ">
                  <c:v>0.0</c:v>
                </c:pt>
                <c:pt idx="31">
                  <c:v>130.0</c:v>
                </c:pt>
                <c:pt idx="37">
                  <c:v>300.0</c:v>
                </c:pt>
              </c:numCache>
            </c:numRef>
          </c:val>
        </c:ser>
        <c:ser>
          <c:idx val="2"/>
          <c:order val="2"/>
          <c:tx>
            <c:strRef>
              <c:f>'Stavros''s Peer Review report'!$E$1</c:f>
              <c:strCache>
                <c:ptCount val="1"/>
                <c:pt idx="0">
                  <c:v>Brands</c:v>
                </c:pt>
              </c:strCache>
            </c:strRef>
          </c:tx>
          <c:cat>
            <c:strRef>
              <c:f>'Stavros''s Peer Review report'!$B$2:$B$40</c:f>
              <c:strCache>
                <c:ptCount val="38"/>
                <c:pt idx="0">
                  <c:v>Orchid(15, 27) </c:v>
                </c:pt>
                <c:pt idx="1">
                  <c:v>Strides(15)</c:v>
                </c:pt>
                <c:pt idx="2">
                  <c:v>Impax</c:v>
                </c:pt>
                <c:pt idx="3">
                  <c:v>Taro</c:v>
                </c:pt>
                <c:pt idx="4">
                  <c:v>Adcock(18, 24,25)</c:v>
                </c:pt>
                <c:pt idx="5">
                  <c:v>Torrent(10,15)</c:v>
                </c:pt>
                <c:pt idx="6">
                  <c:v>Towa(10, 25) </c:v>
                </c:pt>
                <c:pt idx="7">
                  <c:v>Glenmark(15,20)</c:v>
                </c:pt>
                <c:pt idx="8">
                  <c:v>Biocon(10,15) </c:v>
                </c:pt>
                <c:pt idx="9">
                  <c:v>Sawai(10,25) </c:v>
                </c:pt>
                <c:pt idx="10">
                  <c:v>Egis(23,24)</c:v>
                </c:pt>
                <c:pt idx="11">
                  <c:v>Hikma</c:v>
                </c:pt>
                <c:pt idx="12">
                  <c:v>Aurobindo(15,20)</c:v>
                </c:pt>
                <c:pt idx="13">
                  <c:v>Pharmastandard(21,22)</c:v>
                </c:pt>
                <c:pt idx="14">
                  <c:v>Zylus Cadila(10,15) </c:v>
                </c:pt>
                <c:pt idx="15">
                  <c:v>Wockhardt(15) </c:v>
                </c:pt>
                <c:pt idx="16">
                  <c:v>Sun(15,20)</c:v>
                </c:pt>
                <c:pt idx="17">
                  <c:v>Lupin(10,15)</c:v>
                </c:pt>
                <c:pt idx="18">
                  <c:v>Orion(4)</c:v>
                </c:pt>
                <c:pt idx="19">
                  <c:v>Par</c:v>
                </c:pt>
                <c:pt idx="20">
                  <c:v>Alapis(4,16)</c:v>
                </c:pt>
                <c:pt idx="21">
                  <c:v>Cipla(10,15)</c:v>
                </c:pt>
                <c:pt idx="22">
                  <c:v>Covidien(13,14)</c:v>
                </c:pt>
                <c:pt idx="23">
                  <c:v>Krka(4)</c:v>
                </c:pt>
                <c:pt idx="24">
                  <c:v>Gideon Richter(4)</c:v>
                </c:pt>
                <c:pt idx="25">
                  <c:v>Sanofi[Winthrop] (4,12)</c:v>
                </c:pt>
                <c:pt idx="26">
                  <c:v>Fresenius Kabi (4,11,12)</c:v>
                </c:pt>
                <c:pt idx="27">
                  <c:v>Ranbaxy</c:v>
                </c:pt>
                <c:pt idx="28">
                  <c:v>Dr Reddy(10,15)</c:v>
                </c:pt>
                <c:pt idx="29">
                  <c:v>Greenstone[Pfizer](9)</c:v>
                </c:pt>
                <c:pt idx="31">
                  <c:v>Perrigo(7,8)</c:v>
                </c:pt>
                <c:pt idx="32">
                  <c:v>Hospira(6)</c:v>
                </c:pt>
                <c:pt idx="33">
                  <c:v>Stada(4)</c:v>
                </c:pt>
                <c:pt idx="34">
                  <c:v>Watson(3)</c:v>
                </c:pt>
                <c:pt idx="35">
                  <c:v>Mylan(2)</c:v>
                </c:pt>
                <c:pt idx="36">
                  <c:v>Sandoz</c:v>
                </c:pt>
                <c:pt idx="37">
                  <c:v>Teva [incl Ratiopharm] (1,4,5)</c:v>
                </c:pt>
              </c:strCache>
            </c:strRef>
          </c:cat>
          <c:val>
            <c:numRef>
              <c:f>'Stavros''s Peer Review report'!$E$2:$E$40</c:f>
              <c:numCache>
                <c:formatCode>General</c:formatCode>
                <c:ptCount val="38"/>
                <c:pt idx="2">
                  <c:v>30.0</c:v>
                </c:pt>
                <c:pt idx="5">
                  <c:v>150.0</c:v>
                </c:pt>
                <c:pt idx="7">
                  <c:v>290.0</c:v>
                </c:pt>
                <c:pt idx="11">
                  <c:v>350.0</c:v>
                </c:pt>
                <c:pt idx="17">
                  <c:v>100.0</c:v>
                </c:pt>
                <c:pt idx="18">
                  <c:v>400.0</c:v>
                </c:pt>
                <c:pt idx="19">
                  <c:v>75.0</c:v>
                </c:pt>
                <c:pt idx="30" formatCode="_ * #,##0_ ;_ * \-#,##0_ ;_ * &quot;-&quot;??_ ;_ @_ ">
                  <c:v>430.0</c:v>
                </c:pt>
                <c:pt idx="33">
                  <c:v>400.0</c:v>
                </c:pt>
                <c:pt idx="34">
                  <c:v>400.0</c:v>
                </c:pt>
                <c:pt idx="35">
                  <c:v>400.0</c:v>
                </c:pt>
                <c:pt idx="37">
                  <c:v>3300.0</c:v>
                </c:pt>
              </c:numCache>
            </c:numRef>
          </c:val>
        </c:ser>
        <c:ser>
          <c:idx val="3"/>
          <c:order val="3"/>
          <c:tx>
            <c:strRef>
              <c:f>'Stavros''s Peer Review report'!$F$1</c:f>
              <c:strCache>
                <c:ptCount val="1"/>
                <c:pt idx="0">
                  <c:v>Other</c:v>
                </c:pt>
              </c:strCache>
            </c:strRef>
          </c:tx>
          <c:cat>
            <c:strRef>
              <c:f>'Stavros''s Peer Review report'!$B$2:$B$40</c:f>
              <c:strCache>
                <c:ptCount val="38"/>
                <c:pt idx="0">
                  <c:v>Orchid(15, 27) </c:v>
                </c:pt>
                <c:pt idx="1">
                  <c:v>Strides(15)</c:v>
                </c:pt>
                <c:pt idx="2">
                  <c:v>Impax</c:v>
                </c:pt>
                <c:pt idx="3">
                  <c:v>Taro</c:v>
                </c:pt>
                <c:pt idx="4">
                  <c:v>Adcock(18, 24,25)</c:v>
                </c:pt>
                <c:pt idx="5">
                  <c:v>Torrent(10,15)</c:v>
                </c:pt>
                <c:pt idx="6">
                  <c:v>Towa(10, 25) </c:v>
                </c:pt>
                <c:pt idx="7">
                  <c:v>Glenmark(15,20)</c:v>
                </c:pt>
                <c:pt idx="8">
                  <c:v>Biocon(10,15) </c:v>
                </c:pt>
                <c:pt idx="9">
                  <c:v>Sawai(10,25) </c:v>
                </c:pt>
                <c:pt idx="10">
                  <c:v>Egis(23,24)</c:v>
                </c:pt>
                <c:pt idx="11">
                  <c:v>Hikma</c:v>
                </c:pt>
                <c:pt idx="12">
                  <c:v>Aurobindo(15,20)</c:v>
                </c:pt>
                <c:pt idx="13">
                  <c:v>Pharmastandard(21,22)</c:v>
                </c:pt>
                <c:pt idx="14">
                  <c:v>Zylus Cadila(10,15) </c:v>
                </c:pt>
                <c:pt idx="15">
                  <c:v>Wockhardt(15) </c:v>
                </c:pt>
                <c:pt idx="16">
                  <c:v>Sun(15,20)</c:v>
                </c:pt>
                <c:pt idx="17">
                  <c:v>Lupin(10,15)</c:v>
                </c:pt>
                <c:pt idx="18">
                  <c:v>Orion(4)</c:v>
                </c:pt>
                <c:pt idx="19">
                  <c:v>Par</c:v>
                </c:pt>
                <c:pt idx="20">
                  <c:v>Alapis(4,16)</c:v>
                </c:pt>
                <c:pt idx="21">
                  <c:v>Cipla(10,15)</c:v>
                </c:pt>
                <c:pt idx="22">
                  <c:v>Covidien(13,14)</c:v>
                </c:pt>
                <c:pt idx="23">
                  <c:v>Krka(4)</c:v>
                </c:pt>
                <c:pt idx="24">
                  <c:v>Gideon Richter(4)</c:v>
                </c:pt>
                <c:pt idx="25">
                  <c:v>Sanofi[Winthrop] (4,12)</c:v>
                </c:pt>
                <c:pt idx="26">
                  <c:v>Fresenius Kabi (4,11,12)</c:v>
                </c:pt>
                <c:pt idx="27">
                  <c:v>Ranbaxy</c:v>
                </c:pt>
                <c:pt idx="28">
                  <c:v>Dr Reddy(10,15)</c:v>
                </c:pt>
                <c:pt idx="29">
                  <c:v>Greenstone[Pfizer](9)</c:v>
                </c:pt>
                <c:pt idx="31">
                  <c:v>Perrigo(7,8)</c:v>
                </c:pt>
                <c:pt idx="32">
                  <c:v>Hospira(6)</c:v>
                </c:pt>
                <c:pt idx="33">
                  <c:v>Stada(4)</c:v>
                </c:pt>
                <c:pt idx="34">
                  <c:v>Watson(3)</c:v>
                </c:pt>
                <c:pt idx="35">
                  <c:v>Mylan(2)</c:v>
                </c:pt>
                <c:pt idx="36">
                  <c:v>Sandoz</c:v>
                </c:pt>
                <c:pt idx="37">
                  <c:v>Teva [incl Ratiopharm] (1,4,5)</c:v>
                </c:pt>
              </c:strCache>
            </c:strRef>
          </c:cat>
          <c:val>
            <c:numRef>
              <c:f>'Stavros''s Peer Review report'!$F$2:$F$40</c:f>
              <c:numCache>
                <c:formatCode>General</c:formatCode>
                <c:ptCount val="38"/>
                <c:pt idx="1">
                  <c:v>105.0</c:v>
                </c:pt>
                <c:pt idx="5">
                  <c:v>50.0</c:v>
                </c:pt>
                <c:pt idx="11">
                  <c:v>10.0</c:v>
                </c:pt>
                <c:pt idx="12">
                  <c:v>20.0</c:v>
                </c:pt>
                <c:pt idx="13">
                  <c:v>200.0</c:v>
                </c:pt>
                <c:pt idx="14">
                  <c:v>93.0</c:v>
                </c:pt>
                <c:pt idx="16">
                  <c:v>5.0</c:v>
                </c:pt>
                <c:pt idx="18">
                  <c:v>130.0</c:v>
                </c:pt>
                <c:pt idx="24">
                  <c:v>150.0</c:v>
                </c:pt>
                <c:pt idx="27">
                  <c:v>50.0</c:v>
                </c:pt>
                <c:pt idx="30" formatCode="_ * #,##0_ ;_ * \-#,##0_ ;_ * &quot;-&quot;??_ ;_ @_ ">
                  <c:v>150.0</c:v>
                </c:pt>
                <c:pt idx="31">
                  <c:v>70.0</c:v>
                </c:pt>
                <c:pt idx="33">
                  <c:v>150.0</c:v>
                </c:pt>
                <c:pt idx="34">
                  <c:v>700.0</c:v>
                </c:pt>
              </c:numCache>
            </c:numRef>
          </c:val>
        </c:ser>
        <c:gapWidth val="55"/>
        <c:overlap val="100"/>
        <c:axId val="465532024"/>
        <c:axId val="520186760"/>
      </c:barChart>
      <c:catAx>
        <c:axId val="465532024"/>
        <c:scaling>
          <c:orientation val="minMax"/>
        </c:scaling>
        <c:axPos val="l"/>
        <c:majorTickMark val="none"/>
        <c:tickLblPos val="nextTo"/>
        <c:txPr>
          <a:bodyPr/>
          <a:lstStyle/>
          <a:p>
            <a:pPr>
              <a:defRPr lang="en-ZA"/>
            </a:pPr>
            <a:endParaRPr lang="en-US"/>
          </a:p>
        </c:txPr>
        <c:crossAx val="520186760"/>
        <c:crosses val="autoZero"/>
        <c:lblAlgn val="ctr"/>
        <c:lblOffset val="100"/>
        <c:noMultiLvlLbl val="1"/>
      </c:catAx>
      <c:valAx>
        <c:axId val="520186760"/>
        <c:scaling>
          <c:orientation val="minMax"/>
          <c:max val="14000.0"/>
        </c:scaling>
        <c:axPos val="b"/>
        <c:numFmt formatCode="#,##0" sourceLinked="0"/>
        <c:majorTickMark val="none"/>
        <c:tickLblPos val="nextTo"/>
        <c:txPr>
          <a:bodyPr/>
          <a:lstStyle/>
          <a:p>
            <a:pPr>
              <a:defRPr lang="en-ZA"/>
            </a:pPr>
            <a:endParaRPr lang="en-US"/>
          </a:p>
        </c:txPr>
        <c:crossAx val="465532024"/>
        <c:crosses val="autoZero"/>
        <c:crossBetween val="between"/>
        <c:majorUnit val="1000.0"/>
      </c:valAx>
    </c:plotArea>
    <c:legend>
      <c:legendPos val="b"/>
      <c:layout>
        <c:manualLayout>
          <c:xMode val="edge"/>
          <c:yMode val="edge"/>
          <c:x val="0.407522207184387"/>
          <c:y val="0.868166043280274"/>
          <c:w val="0.317869206468953"/>
          <c:h val="0.0385067268627703"/>
        </c:manualLayout>
      </c:layout>
      <c:txPr>
        <a:bodyPr/>
        <a:lstStyle/>
        <a:p>
          <a:pPr>
            <a:defRPr lang="en-ZA"/>
          </a:pPr>
          <a:endParaRPr lang="en-US"/>
        </a:p>
      </c:txPr>
    </c:legend>
    <c:plotVisOnly val="1"/>
  </c:chart>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drawings/drawing1.xml><?xml version="1.0" encoding="utf-8"?>
<c:userShapes xmlns:c="http://schemas.openxmlformats.org/drawingml/2006/chart">
  <cdr:relSizeAnchor xmlns:cdr="http://schemas.openxmlformats.org/drawingml/2006/chartDrawing">
    <cdr:from>
      <cdr:x>0.0806</cdr:x>
      <cdr:y>0.0274</cdr:y>
    </cdr:from>
    <cdr:to>
      <cdr:x>0.30746</cdr:x>
      <cdr:y>0.28767</cdr:y>
    </cdr:to>
    <cdr:sp macro="" textlink="">
      <cdr:nvSpPr>
        <cdr:cNvPr id="2" name="TextBox 1"/>
        <cdr:cNvSpPr txBox="1"/>
      </cdr:nvSpPr>
      <cdr:spPr>
        <a:xfrm xmlns:a="http://schemas.openxmlformats.org/drawingml/2006/main">
          <a:off x="324852" y="96253"/>
          <a:ext cx="914400" cy="914400"/>
        </a:xfrm>
        <a:prstGeom xmlns:a="http://schemas.openxmlformats.org/drawingml/2006/main" prst="rect">
          <a:avLst/>
        </a:prstGeom>
      </cdr:spPr>
      <cdr:txBody>
        <a:bodyPr xmlns:a="http://schemas.openxmlformats.org/drawingml/2006/main" vertOverflow="clip" vert="horz" wrap="none" lIns="91440" tIns="45720" rIns="91440" bIns="45720" rtlCol="0" anchor="ctr">
          <a:normAutofit/>
        </a:bodyPr>
        <a:lstStyle xmlns:a="http://schemas.openxmlformats.org/drawingml/2006/main"/>
        <a:p xmlns:a="http://schemas.openxmlformats.org/drawingml/2006/main">
          <a:pPr algn="l" rtl="0">
            <a:spcBef>
              <a:spcPct val="0"/>
            </a:spcBef>
          </a:pPr>
          <a:r>
            <a:rPr lang="en-ZA" sz="2000" b="1" kern="1200" dirty="0" smtClean="0"/>
            <a:t>Allocation of Conversion costs</a:t>
          </a:r>
          <a:endParaRPr lang="en-ZA" sz="2000" b="1" kern="1200" dirty="0"/>
        </a:p>
      </cdr:txBody>
    </cdr:sp>
  </cdr:relSizeAnchor>
</c:userShapes>
</file>

<file path=ppt/drawings/drawing2.xml><?xml version="1.0" encoding="utf-8"?>
<c:userShapes xmlns:c="http://schemas.openxmlformats.org/drawingml/2006/chart">
  <cdr:relSizeAnchor xmlns:cdr="http://schemas.openxmlformats.org/drawingml/2006/chartDrawing">
    <cdr:from>
      <cdr:x>0.49017</cdr:x>
      <cdr:y>0.89479</cdr:y>
    </cdr:from>
    <cdr:to>
      <cdr:x>0.64848</cdr:x>
      <cdr:y>0.93923</cdr:y>
    </cdr:to>
    <cdr:sp macro="" textlink="">
      <cdr:nvSpPr>
        <cdr:cNvPr id="2" name="TextBox 1"/>
        <cdr:cNvSpPr txBox="1"/>
      </cdr:nvSpPr>
      <cdr:spPr>
        <a:xfrm xmlns:a="http://schemas.openxmlformats.org/drawingml/2006/main">
          <a:off x="4387753" y="5544340"/>
          <a:ext cx="1417129" cy="27540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000" b="1" dirty="0">
              <a:solidFill>
                <a:schemeClr val="tx1"/>
              </a:solidFill>
            </a:rPr>
            <a:t>Turnover  (USD'millions)</a:t>
          </a:r>
        </a:p>
      </cdr:txBody>
    </cdr:sp>
  </cdr:relSizeAnchor>
  <cdr:relSizeAnchor xmlns:cdr="http://schemas.openxmlformats.org/drawingml/2006/chartDrawing">
    <cdr:from>
      <cdr:x>0.06587</cdr:x>
      <cdr:y>0.8918</cdr:y>
    </cdr:from>
    <cdr:to>
      <cdr:x>0.18084</cdr:x>
      <cdr:y>1</cdr:y>
    </cdr:to>
    <cdr:sp macro="" textlink="">
      <cdr:nvSpPr>
        <cdr:cNvPr id="3" name="TextBox 2"/>
        <cdr:cNvSpPr txBox="1"/>
      </cdr:nvSpPr>
      <cdr:spPr>
        <a:xfrm xmlns:a="http://schemas.openxmlformats.org/drawingml/2006/main">
          <a:off x="523876" y="5181600"/>
          <a:ext cx="914400" cy="6286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800" dirty="0"/>
        </a:p>
      </cdr:txBody>
    </cdr:sp>
  </cdr:relSizeAnchor>
  <cdr:relSizeAnchor xmlns:cdr="http://schemas.openxmlformats.org/drawingml/2006/chartDrawing">
    <cdr:from>
      <cdr:x>0.00958</cdr:x>
      <cdr:y>0.90328</cdr:y>
    </cdr:from>
    <cdr:to>
      <cdr:x>0.12455</cdr:x>
      <cdr:y>1</cdr:y>
    </cdr:to>
    <cdr:sp macro="" textlink="">
      <cdr:nvSpPr>
        <cdr:cNvPr id="4" name="TextBox 3"/>
        <cdr:cNvSpPr txBox="1"/>
      </cdr:nvSpPr>
      <cdr:spPr>
        <a:xfrm xmlns:a="http://schemas.openxmlformats.org/drawingml/2006/main">
          <a:off x="76201" y="5248274"/>
          <a:ext cx="914400" cy="5619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800" dirty="0">
            <a:solidFill>
              <a:schemeClr val="bg1"/>
            </a:solidFill>
          </a:endParaRPr>
        </a:p>
      </cdr:txBody>
    </cdr:sp>
  </cdr:relSizeAnchor>
  <cdr:relSizeAnchor xmlns:cdr="http://schemas.openxmlformats.org/drawingml/2006/chartDrawing">
    <cdr:from>
      <cdr:x>0.37358</cdr:x>
      <cdr:y>0.07767</cdr:y>
    </cdr:from>
    <cdr:to>
      <cdr:x>0.95794</cdr:x>
      <cdr:y>0.80156</cdr:y>
    </cdr:to>
    <cdr:sp macro="" textlink="">
      <cdr:nvSpPr>
        <cdr:cNvPr id="5" name="TextBox 4"/>
        <cdr:cNvSpPr txBox="1"/>
      </cdr:nvSpPr>
      <cdr:spPr>
        <a:xfrm xmlns:a="http://schemas.openxmlformats.org/drawingml/2006/main">
          <a:off x="3344071" y="481263"/>
          <a:ext cx="5230905" cy="448544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000" b="1" dirty="0">
              <a:solidFill>
                <a:schemeClr val="tx1"/>
              </a:solidFill>
              <a:latin typeface="+mn-lt"/>
              <a:ea typeface="+mn-ea"/>
              <a:cs typeface="+mn-cs"/>
            </a:rPr>
            <a:t>(1)</a:t>
          </a:r>
          <a:r>
            <a:rPr lang="en-US" sz="1000" b="1" baseline="0" dirty="0">
              <a:solidFill>
                <a:schemeClr val="tx1"/>
              </a:solidFill>
              <a:latin typeface="+mn-lt"/>
              <a:ea typeface="+mn-ea"/>
              <a:cs typeface="+mn-cs"/>
            </a:rPr>
            <a:t>  </a:t>
          </a:r>
          <a:r>
            <a:rPr lang="en-US" sz="1000" b="1" baseline="0" dirty="0" smtClean="0">
              <a:solidFill>
                <a:schemeClr val="tx1"/>
              </a:solidFill>
              <a:latin typeface="+mn-lt"/>
              <a:ea typeface="+mn-ea"/>
              <a:cs typeface="+mn-cs"/>
            </a:rPr>
            <a:t>   Sales </a:t>
          </a:r>
          <a:r>
            <a:rPr lang="en-US" sz="1000" b="1" baseline="0" dirty="0">
              <a:solidFill>
                <a:schemeClr val="tx1"/>
              </a:solidFill>
              <a:latin typeface="+mn-lt"/>
              <a:ea typeface="+mn-ea"/>
              <a:cs typeface="+mn-cs"/>
            </a:rPr>
            <a:t>exclude Ratiopharm; brand sales include Copaxone sales of USD2.83 million</a:t>
          </a:r>
          <a:endParaRPr lang="en-US" sz="1000" dirty="0">
            <a:solidFill>
              <a:schemeClr val="tx1"/>
            </a:solidFill>
          </a:endParaRPr>
        </a:p>
        <a:p xmlns:a="http://schemas.openxmlformats.org/drawingml/2006/main">
          <a:r>
            <a:rPr lang="en-US" sz="1000" b="1" baseline="0" dirty="0">
              <a:solidFill>
                <a:schemeClr val="tx1"/>
              </a:solidFill>
              <a:latin typeface="+mn-lt"/>
              <a:ea typeface="+mn-ea"/>
              <a:cs typeface="+mn-cs"/>
            </a:rPr>
            <a:t>(2)  </a:t>
          </a:r>
          <a:r>
            <a:rPr lang="en-US" sz="1000" b="1" baseline="0" dirty="0" smtClean="0">
              <a:solidFill>
                <a:schemeClr val="tx1"/>
              </a:solidFill>
              <a:latin typeface="+mn-lt"/>
              <a:ea typeface="+mn-ea"/>
              <a:cs typeface="+mn-cs"/>
            </a:rPr>
            <a:t>   Generics </a:t>
          </a:r>
          <a:r>
            <a:rPr lang="en-US" sz="1000" b="1" baseline="0" dirty="0">
              <a:solidFill>
                <a:schemeClr val="tx1"/>
              </a:solidFill>
              <a:latin typeface="+mn-lt"/>
              <a:ea typeface="+mn-ea"/>
              <a:cs typeface="+mn-cs"/>
            </a:rPr>
            <a:t>sales growth was 9.2%</a:t>
          </a:r>
          <a:endParaRPr lang="en-US" sz="1000" dirty="0">
            <a:solidFill>
              <a:schemeClr val="tx1"/>
            </a:solidFill>
          </a:endParaRPr>
        </a:p>
        <a:p xmlns:a="http://schemas.openxmlformats.org/drawingml/2006/main">
          <a:r>
            <a:rPr lang="en-US" sz="1000" b="1" baseline="0" dirty="0">
              <a:solidFill>
                <a:schemeClr val="tx1"/>
              </a:solidFill>
              <a:latin typeface="+mn-lt"/>
              <a:ea typeface="+mn-ea"/>
              <a:cs typeface="+mn-cs"/>
            </a:rPr>
            <a:t>(3)  </a:t>
          </a:r>
          <a:r>
            <a:rPr lang="en-US" sz="1000" b="1" baseline="0" dirty="0" smtClean="0">
              <a:solidFill>
                <a:schemeClr val="tx1"/>
              </a:solidFill>
              <a:latin typeface="+mn-lt"/>
              <a:ea typeface="+mn-ea"/>
              <a:cs typeface="+mn-cs"/>
            </a:rPr>
            <a:t>   Includes </a:t>
          </a:r>
          <a:r>
            <a:rPr lang="en-US" sz="1000" b="1" baseline="0" dirty="0">
              <a:solidFill>
                <a:schemeClr val="tx1"/>
              </a:solidFill>
              <a:latin typeface="+mn-lt"/>
              <a:ea typeface="+mn-ea"/>
              <a:cs typeface="+mn-cs"/>
            </a:rPr>
            <a:t>Arrow from December 2009</a:t>
          </a:r>
          <a:endParaRPr lang="en-US" sz="1000" dirty="0">
            <a:solidFill>
              <a:schemeClr val="tx1"/>
            </a:solidFill>
          </a:endParaRPr>
        </a:p>
        <a:p xmlns:a="http://schemas.openxmlformats.org/drawingml/2006/main">
          <a:r>
            <a:rPr lang="en-US" sz="1000" b="1" baseline="0" dirty="0">
              <a:solidFill>
                <a:schemeClr val="tx1"/>
              </a:solidFill>
              <a:latin typeface="+mn-lt"/>
              <a:ea typeface="+mn-ea"/>
              <a:cs typeface="+mn-cs"/>
            </a:rPr>
            <a:t>(4)  </a:t>
          </a:r>
          <a:r>
            <a:rPr lang="en-US" sz="1000" b="1" baseline="0" dirty="0" smtClean="0">
              <a:solidFill>
                <a:schemeClr val="tx1"/>
              </a:solidFill>
              <a:latin typeface="+mn-lt"/>
              <a:ea typeface="+mn-ea"/>
              <a:cs typeface="+mn-cs"/>
            </a:rPr>
            <a:t>   Reported </a:t>
          </a:r>
          <a:r>
            <a:rPr lang="en-US" sz="1000" b="1" baseline="0" dirty="0">
              <a:solidFill>
                <a:schemeClr val="tx1"/>
              </a:solidFill>
              <a:latin typeface="+mn-lt"/>
              <a:ea typeface="+mn-ea"/>
              <a:cs typeface="+mn-cs"/>
            </a:rPr>
            <a:t>in Euros, converted at EUR1=USD1.4</a:t>
          </a:r>
          <a:endParaRPr lang="en-US" sz="1000" dirty="0">
            <a:solidFill>
              <a:schemeClr val="tx1"/>
            </a:solidFill>
          </a:endParaRPr>
        </a:p>
        <a:p xmlns:a="http://schemas.openxmlformats.org/drawingml/2006/main">
          <a:r>
            <a:rPr lang="en-US" sz="1000" b="1" baseline="0" dirty="0">
              <a:solidFill>
                <a:schemeClr val="tx1"/>
              </a:solidFill>
              <a:latin typeface="+mn-lt"/>
              <a:ea typeface="+mn-ea"/>
              <a:cs typeface="+mn-cs"/>
            </a:rPr>
            <a:t>(5)  </a:t>
          </a:r>
          <a:r>
            <a:rPr lang="en-US" sz="1000" b="1" baseline="0" dirty="0" smtClean="0">
              <a:solidFill>
                <a:schemeClr val="tx1"/>
              </a:solidFill>
              <a:latin typeface="+mn-lt"/>
              <a:ea typeface="+mn-ea"/>
              <a:cs typeface="+mn-cs"/>
            </a:rPr>
            <a:t>   Excludes </a:t>
          </a:r>
          <a:r>
            <a:rPr lang="en-US" sz="1000" b="1" baseline="0" dirty="0">
              <a:solidFill>
                <a:schemeClr val="tx1"/>
              </a:solidFill>
              <a:latin typeface="+mn-lt"/>
              <a:ea typeface="+mn-ea"/>
              <a:cs typeface="+mn-cs"/>
            </a:rPr>
            <a:t>Mepha, which was sold separately to Cephalon for about USD600million</a:t>
          </a:r>
          <a:endParaRPr lang="en-US" sz="1000" dirty="0">
            <a:solidFill>
              <a:schemeClr val="tx1"/>
            </a:solidFill>
          </a:endParaRPr>
        </a:p>
        <a:p xmlns:a="http://schemas.openxmlformats.org/drawingml/2006/main">
          <a:r>
            <a:rPr lang="en-US" sz="1000" b="1" baseline="0" dirty="0">
              <a:solidFill>
                <a:schemeClr val="tx1"/>
              </a:solidFill>
              <a:latin typeface="+mn-lt"/>
              <a:ea typeface="+mn-ea"/>
              <a:cs typeface="+mn-cs"/>
            </a:rPr>
            <a:t>(6)  </a:t>
          </a:r>
          <a:r>
            <a:rPr lang="en-US" sz="1000" b="1" baseline="0" dirty="0" smtClean="0">
              <a:solidFill>
                <a:schemeClr val="tx1"/>
              </a:solidFill>
              <a:latin typeface="+mn-lt"/>
              <a:ea typeface="+mn-ea"/>
              <a:cs typeface="+mn-cs"/>
            </a:rPr>
            <a:t>   Speciality </a:t>
          </a:r>
          <a:r>
            <a:rPr lang="en-US" sz="1000" b="1" baseline="0" dirty="0">
              <a:solidFill>
                <a:schemeClr val="tx1"/>
              </a:solidFill>
              <a:latin typeface="+mn-lt"/>
              <a:ea typeface="+mn-ea"/>
              <a:cs typeface="+mn-cs"/>
            </a:rPr>
            <a:t>injectable sales only</a:t>
          </a:r>
          <a:endParaRPr lang="en-US" sz="1000" dirty="0">
            <a:solidFill>
              <a:schemeClr val="tx1"/>
            </a:solidFill>
          </a:endParaRPr>
        </a:p>
        <a:p xmlns:a="http://schemas.openxmlformats.org/drawingml/2006/main">
          <a:r>
            <a:rPr lang="en-US" sz="1000" b="1" baseline="0" dirty="0">
              <a:solidFill>
                <a:schemeClr val="tx1"/>
              </a:solidFill>
              <a:latin typeface="+mn-lt"/>
              <a:ea typeface="+mn-ea"/>
              <a:cs typeface="+mn-cs"/>
            </a:rPr>
            <a:t>(7)  </a:t>
          </a:r>
          <a:r>
            <a:rPr lang="en-US" sz="1000" b="1" baseline="0" dirty="0" smtClean="0">
              <a:solidFill>
                <a:schemeClr val="tx1"/>
              </a:solidFill>
              <a:latin typeface="+mn-lt"/>
              <a:ea typeface="+mn-ea"/>
              <a:cs typeface="+mn-cs"/>
            </a:rPr>
            <a:t>   Financial </a:t>
          </a:r>
          <a:r>
            <a:rPr lang="en-US" sz="1000" b="1" baseline="0" dirty="0">
              <a:solidFill>
                <a:schemeClr val="tx1"/>
              </a:solidFill>
              <a:latin typeface="+mn-lt"/>
              <a:ea typeface="+mn-ea"/>
              <a:cs typeface="+mn-cs"/>
            </a:rPr>
            <a:t>year end 27 June 2009</a:t>
          </a:r>
          <a:endParaRPr lang="en-US" sz="1000" dirty="0">
            <a:solidFill>
              <a:schemeClr val="tx1"/>
            </a:solidFill>
          </a:endParaRPr>
        </a:p>
        <a:p xmlns:a="http://schemas.openxmlformats.org/drawingml/2006/main">
          <a:r>
            <a:rPr lang="en-US" sz="1000" b="1" baseline="0" dirty="0">
              <a:solidFill>
                <a:schemeClr val="tx1"/>
              </a:solidFill>
              <a:latin typeface="+mn-lt"/>
              <a:ea typeface="+mn-ea"/>
              <a:cs typeface="+mn-cs"/>
            </a:rPr>
            <a:t>(8)  </a:t>
          </a:r>
          <a:r>
            <a:rPr lang="en-US" sz="1000" b="1" baseline="0" dirty="0" smtClean="0">
              <a:solidFill>
                <a:schemeClr val="tx1"/>
              </a:solidFill>
              <a:latin typeface="+mn-lt"/>
              <a:ea typeface="+mn-ea"/>
              <a:cs typeface="+mn-cs"/>
            </a:rPr>
            <a:t>   Includes </a:t>
          </a:r>
          <a:r>
            <a:rPr lang="en-US" sz="1000" b="1" baseline="0" dirty="0">
              <a:solidFill>
                <a:schemeClr val="tx1"/>
              </a:solidFill>
              <a:latin typeface="+mn-lt"/>
              <a:ea typeface="+mn-ea"/>
              <a:cs typeface="+mn-cs"/>
            </a:rPr>
            <a:t>OTC sales of USD1.64 billion</a:t>
          </a:r>
          <a:endParaRPr lang="en-US" sz="1000" dirty="0">
            <a:solidFill>
              <a:schemeClr val="tx1"/>
            </a:solidFill>
          </a:endParaRPr>
        </a:p>
        <a:p xmlns:a="http://schemas.openxmlformats.org/drawingml/2006/main">
          <a:r>
            <a:rPr lang="en-US" sz="1000" b="1" baseline="0" dirty="0">
              <a:solidFill>
                <a:schemeClr val="tx1"/>
              </a:solidFill>
              <a:latin typeface="+mn-lt"/>
              <a:ea typeface="+mn-ea"/>
              <a:cs typeface="+mn-cs"/>
            </a:rPr>
            <a:t>(9)  </a:t>
          </a:r>
          <a:r>
            <a:rPr lang="en-US" sz="1000" b="1" baseline="0" dirty="0" smtClean="0">
              <a:solidFill>
                <a:schemeClr val="tx1"/>
              </a:solidFill>
              <a:latin typeface="+mn-lt"/>
              <a:ea typeface="+mn-ea"/>
              <a:cs typeface="+mn-cs"/>
            </a:rPr>
            <a:t>   IMS </a:t>
          </a:r>
          <a:r>
            <a:rPr lang="en-US" sz="1000" b="1" baseline="0" dirty="0">
              <a:solidFill>
                <a:schemeClr val="tx1"/>
              </a:solidFill>
              <a:latin typeface="+mn-lt"/>
              <a:ea typeface="+mn-ea"/>
              <a:cs typeface="+mn-cs"/>
            </a:rPr>
            <a:t>Health figures for US only</a:t>
          </a:r>
          <a:endParaRPr lang="en-US" sz="1000" dirty="0">
            <a:solidFill>
              <a:schemeClr val="tx1"/>
            </a:solidFill>
          </a:endParaRPr>
        </a:p>
        <a:p xmlns:a="http://schemas.openxmlformats.org/drawingml/2006/main">
          <a:r>
            <a:rPr lang="en-US" sz="1000" b="1" baseline="0" dirty="0">
              <a:solidFill>
                <a:schemeClr val="tx1"/>
              </a:solidFill>
              <a:latin typeface="+mn-lt"/>
              <a:ea typeface="+mn-ea"/>
              <a:cs typeface="+mn-cs"/>
            </a:rPr>
            <a:t>(10) </a:t>
          </a:r>
          <a:r>
            <a:rPr lang="en-US" sz="1000" b="1" baseline="0" dirty="0" smtClean="0">
              <a:solidFill>
                <a:schemeClr val="tx1"/>
              </a:solidFill>
              <a:latin typeface="+mn-lt"/>
              <a:ea typeface="+mn-ea"/>
              <a:cs typeface="+mn-cs"/>
            </a:rPr>
            <a:t> Financial </a:t>
          </a:r>
          <a:r>
            <a:rPr lang="en-US" sz="1000" b="1" baseline="0" dirty="0">
              <a:solidFill>
                <a:schemeClr val="tx1"/>
              </a:solidFill>
              <a:latin typeface="+mn-lt"/>
              <a:ea typeface="+mn-ea"/>
              <a:cs typeface="+mn-cs"/>
            </a:rPr>
            <a:t>year end 31 March 2010</a:t>
          </a:r>
          <a:endParaRPr lang="en-US" sz="1000" dirty="0">
            <a:solidFill>
              <a:schemeClr val="tx1"/>
            </a:solidFill>
          </a:endParaRPr>
        </a:p>
        <a:p xmlns:a="http://schemas.openxmlformats.org/drawingml/2006/main">
          <a:r>
            <a:rPr lang="en-US" sz="1000" b="1" dirty="0">
              <a:solidFill>
                <a:schemeClr val="tx1"/>
              </a:solidFill>
              <a:latin typeface="+mn-lt"/>
              <a:ea typeface="+mn-ea"/>
              <a:cs typeface="+mn-cs"/>
            </a:rPr>
            <a:t>(11) </a:t>
          </a:r>
          <a:r>
            <a:rPr lang="en-US" sz="1000" b="1" dirty="0" smtClean="0">
              <a:solidFill>
                <a:schemeClr val="tx1"/>
              </a:solidFill>
              <a:latin typeface="+mn-lt"/>
              <a:ea typeface="+mn-ea"/>
              <a:cs typeface="+mn-cs"/>
            </a:rPr>
            <a:t> Injectable</a:t>
          </a:r>
          <a:r>
            <a:rPr lang="en-US" sz="1000" b="1" baseline="0" dirty="0" smtClean="0">
              <a:solidFill>
                <a:schemeClr val="tx1"/>
              </a:solidFill>
              <a:latin typeface="+mn-lt"/>
              <a:ea typeface="+mn-ea"/>
              <a:cs typeface="+mn-cs"/>
            </a:rPr>
            <a:t>s </a:t>
          </a:r>
          <a:r>
            <a:rPr lang="en-US" sz="1000" b="1" baseline="0" dirty="0">
              <a:solidFill>
                <a:schemeClr val="tx1"/>
              </a:solidFill>
              <a:latin typeface="+mn-lt"/>
              <a:ea typeface="+mn-ea"/>
              <a:cs typeface="+mn-cs"/>
            </a:rPr>
            <a:t>sales only</a:t>
          </a:r>
          <a:endParaRPr lang="en-US" sz="1000" dirty="0">
            <a:solidFill>
              <a:schemeClr val="tx1"/>
            </a:solidFill>
          </a:endParaRPr>
        </a:p>
        <a:p xmlns:a="http://schemas.openxmlformats.org/drawingml/2006/main">
          <a:r>
            <a:rPr lang="en-US" sz="1000" b="1" baseline="0" dirty="0">
              <a:solidFill>
                <a:schemeClr val="tx1"/>
              </a:solidFill>
              <a:latin typeface="+mn-lt"/>
              <a:ea typeface="+mn-ea"/>
              <a:cs typeface="+mn-cs"/>
            </a:rPr>
            <a:t>(12) </a:t>
          </a:r>
          <a:r>
            <a:rPr lang="en-US" sz="1000" b="1" baseline="0" dirty="0" smtClean="0">
              <a:solidFill>
                <a:schemeClr val="tx1"/>
              </a:solidFill>
              <a:latin typeface="+mn-lt"/>
              <a:ea typeface="+mn-ea"/>
              <a:cs typeface="+mn-cs"/>
            </a:rPr>
            <a:t> Organic </a:t>
          </a:r>
          <a:r>
            <a:rPr lang="en-US" sz="1000" b="1" baseline="0" dirty="0">
              <a:solidFill>
                <a:schemeClr val="tx1"/>
              </a:solidFill>
              <a:latin typeface="+mn-lt"/>
              <a:ea typeface="+mn-ea"/>
              <a:cs typeface="+mn-cs"/>
            </a:rPr>
            <a:t>growth quoted</a:t>
          </a:r>
          <a:endParaRPr lang="en-US" sz="1000" dirty="0">
            <a:solidFill>
              <a:schemeClr val="tx1"/>
            </a:solidFill>
          </a:endParaRPr>
        </a:p>
        <a:p xmlns:a="http://schemas.openxmlformats.org/drawingml/2006/main">
          <a:r>
            <a:rPr lang="en-US" sz="1000" b="1" baseline="0" dirty="0">
              <a:solidFill>
                <a:schemeClr val="tx1"/>
              </a:solidFill>
              <a:latin typeface="+mn-lt"/>
              <a:ea typeface="+mn-ea"/>
              <a:cs typeface="+mn-cs"/>
            </a:rPr>
            <a:t>(13) </a:t>
          </a:r>
          <a:r>
            <a:rPr lang="en-US" sz="1000" b="1" baseline="0" dirty="0" smtClean="0">
              <a:solidFill>
                <a:schemeClr val="tx1"/>
              </a:solidFill>
              <a:latin typeface="+mn-lt"/>
              <a:ea typeface="+mn-ea"/>
              <a:cs typeface="+mn-cs"/>
            </a:rPr>
            <a:t> Speciality </a:t>
          </a:r>
          <a:r>
            <a:rPr lang="en-US" sz="1000" b="1" baseline="0" dirty="0">
              <a:solidFill>
                <a:schemeClr val="tx1"/>
              </a:solidFill>
              <a:latin typeface="+mn-lt"/>
              <a:ea typeface="+mn-ea"/>
              <a:cs typeface="+mn-cs"/>
            </a:rPr>
            <a:t>Pharma and API sales only</a:t>
          </a:r>
          <a:endParaRPr lang="en-US" sz="1000" dirty="0">
            <a:solidFill>
              <a:schemeClr val="tx1"/>
            </a:solidFill>
          </a:endParaRPr>
        </a:p>
        <a:p xmlns:a="http://schemas.openxmlformats.org/drawingml/2006/main">
          <a:r>
            <a:rPr lang="en-US" sz="1000" b="1" baseline="0" dirty="0">
              <a:solidFill>
                <a:schemeClr val="tx1"/>
              </a:solidFill>
              <a:latin typeface="+mn-lt"/>
              <a:ea typeface="+mn-ea"/>
              <a:cs typeface="+mn-cs"/>
            </a:rPr>
            <a:t>(14) </a:t>
          </a:r>
          <a:r>
            <a:rPr lang="en-US" sz="1000" b="1" baseline="0" dirty="0" smtClean="0">
              <a:solidFill>
                <a:schemeClr val="tx1"/>
              </a:solidFill>
              <a:latin typeface="+mn-lt"/>
              <a:ea typeface="+mn-ea"/>
              <a:cs typeface="+mn-cs"/>
            </a:rPr>
            <a:t> Financial </a:t>
          </a:r>
          <a:r>
            <a:rPr lang="en-US" sz="1000" b="1" baseline="0" dirty="0">
              <a:solidFill>
                <a:schemeClr val="tx1"/>
              </a:solidFill>
              <a:latin typeface="+mn-lt"/>
              <a:ea typeface="+mn-ea"/>
              <a:cs typeface="+mn-cs"/>
            </a:rPr>
            <a:t>year ended 25 September 2009</a:t>
          </a:r>
          <a:endParaRPr lang="en-US" sz="1000" dirty="0">
            <a:solidFill>
              <a:schemeClr val="tx1"/>
            </a:solidFill>
          </a:endParaRPr>
        </a:p>
        <a:p xmlns:a="http://schemas.openxmlformats.org/drawingml/2006/main">
          <a:r>
            <a:rPr lang="en-US" sz="1000" b="1" baseline="0" dirty="0">
              <a:solidFill>
                <a:schemeClr val="tx1"/>
              </a:solidFill>
              <a:latin typeface="+mn-lt"/>
              <a:ea typeface="+mn-ea"/>
              <a:cs typeface="+mn-cs"/>
            </a:rPr>
            <a:t>(15) </a:t>
          </a:r>
          <a:r>
            <a:rPr lang="en-US" sz="1000" b="1" baseline="0" dirty="0" smtClean="0">
              <a:solidFill>
                <a:schemeClr val="tx1"/>
              </a:solidFill>
              <a:latin typeface="+mn-lt"/>
              <a:ea typeface="+mn-ea"/>
              <a:cs typeface="+mn-cs"/>
            </a:rPr>
            <a:t> Reported </a:t>
          </a:r>
          <a:r>
            <a:rPr lang="en-US" sz="1000" b="1" baseline="0" dirty="0">
              <a:solidFill>
                <a:schemeClr val="tx1"/>
              </a:solidFill>
              <a:latin typeface="+mn-lt"/>
              <a:ea typeface="+mn-ea"/>
              <a:cs typeface="+mn-cs"/>
            </a:rPr>
            <a:t>in Indian rupees; converted at USD1 =Rs45</a:t>
          </a:r>
          <a:endParaRPr lang="en-US" sz="1000" dirty="0">
            <a:solidFill>
              <a:schemeClr val="tx1"/>
            </a:solidFill>
          </a:endParaRPr>
        </a:p>
        <a:p xmlns:a="http://schemas.openxmlformats.org/drawingml/2006/main">
          <a:r>
            <a:rPr lang="en-US" sz="1000" b="1" baseline="0" dirty="0">
              <a:solidFill>
                <a:schemeClr val="tx1"/>
              </a:solidFill>
              <a:latin typeface="+mn-lt"/>
              <a:ea typeface="+mn-ea"/>
              <a:cs typeface="+mn-cs"/>
            </a:rPr>
            <a:t>(16) </a:t>
          </a:r>
          <a:r>
            <a:rPr lang="en-US" sz="1000" b="1" baseline="0" dirty="0" smtClean="0">
              <a:solidFill>
                <a:schemeClr val="tx1"/>
              </a:solidFill>
              <a:latin typeface="+mn-lt"/>
              <a:ea typeface="+mn-ea"/>
              <a:cs typeface="+mn-cs"/>
            </a:rPr>
            <a:t> Human </a:t>
          </a:r>
          <a:r>
            <a:rPr lang="en-US" sz="1000" b="1" baseline="0" dirty="0">
              <a:solidFill>
                <a:schemeClr val="tx1"/>
              </a:solidFill>
              <a:latin typeface="+mn-lt"/>
              <a:ea typeface="+mn-ea"/>
              <a:cs typeface="+mn-cs"/>
            </a:rPr>
            <a:t>health sales only, including brands distributed for third parties</a:t>
          </a:r>
          <a:endParaRPr lang="en-US" sz="1000" dirty="0">
            <a:solidFill>
              <a:schemeClr val="tx1"/>
            </a:solidFill>
          </a:endParaRPr>
        </a:p>
        <a:p xmlns:a="http://schemas.openxmlformats.org/drawingml/2006/main">
          <a:r>
            <a:rPr lang="en-US" sz="1000" b="1" baseline="0" dirty="0">
              <a:solidFill>
                <a:schemeClr val="tx1"/>
              </a:solidFill>
              <a:latin typeface="+mn-lt"/>
              <a:ea typeface="+mn-ea"/>
              <a:cs typeface="+mn-cs"/>
            </a:rPr>
            <a:t>(17) </a:t>
          </a:r>
          <a:r>
            <a:rPr lang="en-US" sz="1000" b="1" baseline="0" dirty="0" smtClean="0">
              <a:solidFill>
                <a:schemeClr val="tx1"/>
              </a:solidFill>
              <a:latin typeface="+mn-lt"/>
              <a:ea typeface="+mn-ea"/>
              <a:cs typeface="+mn-cs"/>
            </a:rPr>
            <a:t> Financial </a:t>
          </a:r>
          <a:r>
            <a:rPr lang="en-US" sz="1000" b="1" baseline="0" dirty="0">
              <a:solidFill>
                <a:schemeClr val="tx1"/>
              </a:solidFill>
              <a:latin typeface="+mn-lt"/>
              <a:ea typeface="+mn-ea"/>
              <a:cs typeface="+mn-cs"/>
            </a:rPr>
            <a:t>year end 30 June 2009</a:t>
          </a:r>
          <a:endParaRPr lang="en-US" sz="1000" dirty="0">
            <a:solidFill>
              <a:schemeClr val="tx1"/>
            </a:solidFill>
          </a:endParaRPr>
        </a:p>
        <a:p xmlns:a="http://schemas.openxmlformats.org/drawingml/2006/main">
          <a:r>
            <a:rPr lang="en-US" sz="1000" b="1" baseline="0" dirty="0">
              <a:solidFill>
                <a:schemeClr val="tx1"/>
              </a:solidFill>
              <a:latin typeface="+mn-lt"/>
              <a:ea typeface="+mn-ea"/>
              <a:cs typeface="+mn-cs"/>
            </a:rPr>
            <a:t>(18) </a:t>
          </a:r>
          <a:r>
            <a:rPr lang="en-US" sz="1000" b="1" baseline="0" dirty="0" smtClean="0">
              <a:solidFill>
                <a:schemeClr val="tx1"/>
              </a:solidFill>
              <a:latin typeface="+mn-lt"/>
              <a:ea typeface="+mn-ea"/>
              <a:cs typeface="+mn-cs"/>
            </a:rPr>
            <a:t> Reported </a:t>
          </a:r>
          <a:r>
            <a:rPr lang="en-US" sz="1000" b="1" baseline="0" dirty="0">
              <a:solidFill>
                <a:schemeClr val="tx1"/>
              </a:solidFill>
              <a:latin typeface="+mn-lt"/>
              <a:ea typeface="+mn-ea"/>
              <a:cs typeface="+mn-cs"/>
            </a:rPr>
            <a:t>in South African rand; converted at USD1 = R7.5</a:t>
          </a:r>
        </a:p>
        <a:p xmlns:a="http://schemas.openxmlformats.org/drawingml/2006/main">
          <a:r>
            <a:rPr lang="en-US" sz="1000" b="1" baseline="0" dirty="0">
              <a:solidFill>
                <a:srgbClr val="0000CC"/>
              </a:solidFill>
              <a:latin typeface="+mn-lt"/>
              <a:ea typeface="+mn-ea"/>
              <a:cs typeface="+mn-cs"/>
            </a:rPr>
            <a:t>(19) </a:t>
          </a:r>
          <a:r>
            <a:rPr lang="en-US" sz="1000" b="1" baseline="0" dirty="0" smtClean="0">
              <a:solidFill>
                <a:srgbClr val="0000CC"/>
              </a:solidFill>
              <a:latin typeface="+mn-lt"/>
              <a:ea typeface="+mn-ea"/>
              <a:cs typeface="+mn-cs"/>
            </a:rPr>
            <a:t> Transaction </a:t>
          </a:r>
          <a:r>
            <a:rPr lang="en-US" sz="1000" b="1" baseline="0" dirty="0">
              <a:solidFill>
                <a:srgbClr val="0000CC"/>
              </a:solidFill>
              <a:latin typeface="+mn-lt"/>
              <a:ea typeface="+mn-ea"/>
              <a:cs typeface="+mn-cs"/>
            </a:rPr>
            <a:t>completed 31 January 2011. Reported Sigma sales to </a:t>
          </a:r>
          <a:r>
            <a:rPr lang="en-US" sz="1000" b="1" baseline="0" dirty="0" smtClean="0">
              <a:solidFill>
                <a:srgbClr val="0000CC"/>
              </a:solidFill>
              <a:latin typeface="+mn-lt"/>
              <a:ea typeface="+mn-ea"/>
              <a:cs typeface="+mn-cs"/>
            </a:rPr>
            <a:t> </a:t>
          </a:r>
          <a:r>
            <a:rPr lang="en-US" sz="1000" b="1" baseline="0" dirty="0">
              <a:solidFill>
                <a:srgbClr val="0000CC"/>
              </a:solidFill>
              <a:latin typeface="+mn-lt"/>
              <a:ea typeface="+mn-ea"/>
              <a:cs typeface="+mn-cs"/>
            </a:rPr>
            <a:t>financial year end </a:t>
          </a:r>
          <a:endParaRPr lang="en-US" sz="1000" b="1" baseline="0" dirty="0" smtClean="0">
            <a:solidFill>
              <a:srgbClr val="0000CC"/>
            </a:solidFill>
            <a:latin typeface="+mn-lt"/>
            <a:ea typeface="+mn-ea"/>
            <a:cs typeface="+mn-cs"/>
          </a:endParaRPr>
        </a:p>
        <a:p xmlns:a="http://schemas.openxmlformats.org/drawingml/2006/main">
          <a:r>
            <a:rPr lang="en-US" sz="1000" b="1" dirty="0">
              <a:solidFill>
                <a:srgbClr val="0000CC"/>
              </a:solidFill>
            </a:rPr>
            <a:t> </a:t>
          </a:r>
          <a:r>
            <a:rPr lang="en-US" sz="1000" b="1" dirty="0" smtClean="0">
              <a:solidFill>
                <a:srgbClr val="0000CC"/>
              </a:solidFill>
            </a:rPr>
            <a:t>         </a:t>
          </a:r>
          <a:r>
            <a:rPr lang="en-US" sz="1000" b="1" baseline="0" dirty="0" smtClean="0">
              <a:solidFill>
                <a:srgbClr val="0000CC"/>
              </a:solidFill>
              <a:latin typeface="+mn-lt"/>
              <a:ea typeface="+mn-ea"/>
              <a:cs typeface="+mn-cs"/>
            </a:rPr>
            <a:t>31 </a:t>
          </a:r>
          <a:r>
            <a:rPr lang="en-US" sz="1000" b="1" baseline="0" dirty="0">
              <a:solidFill>
                <a:srgbClr val="0000CC"/>
              </a:solidFill>
              <a:latin typeface="+mn-lt"/>
              <a:ea typeface="+mn-ea"/>
              <a:cs typeface="+mn-cs"/>
            </a:rPr>
            <a:t>January 2010, converted at USD1=AUD1</a:t>
          </a:r>
        </a:p>
        <a:p xmlns:a="http://schemas.openxmlformats.org/drawingml/2006/main">
          <a:r>
            <a:rPr lang="en-US" sz="1000" b="1" dirty="0">
              <a:solidFill>
                <a:schemeClr val="tx1"/>
              </a:solidFill>
              <a:latin typeface="+mn-lt"/>
              <a:ea typeface="+mn-ea"/>
              <a:cs typeface="+mn-cs"/>
            </a:rPr>
            <a:t>(20) </a:t>
          </a:r>
          <a:r>
            <a:rPr lang="en-US" sz="1000" b="1" dirty="0" smtClean="0">
              <a:solidFill>
                <a:schemeClr val="tx1"/>
              </a:solidFill>
              <a:latin typeface="+mn-lt"/>
              <a:ea typeface="+mn-ea"/>
              <a:cs typeface="+mn-cs"/>
            </a:rPr>
            <a:t> Fourth </a:t>
          </a:r>
          <a:r>
            <a:rPr lang="en-US" sz="1000" b="1" dirty="0">
              <a:solidFill>
                <a:schemeClr val="tx1"/>
              </a:solidFill>
              <a:latin typeface="+mn-lt"/>
              <a:ea typeface="+mn-ea"/>
              <a:cs typeface="+mn-cs"/>
            </a:rPr>
            <a:t>quarter of 2009-9 plus nine months of 2009-2010</a:t>
          </a:r>
          <a:endParaRPr lang="en-US" sz="1000" dirty="0">
            <a:solidFill>
              <a:schemeClr val="tx1"/>
            </a:solidFill>
          </a:endParaRPr>
        </a:p>
        <a:p xmlns:a="http://schemas.openxmlformats.org/drawingml/2006/main">
          <a:r>
            <a:rPr lang="en-US" sz="1000" b="1" dirty="0">
              <a:solidFill>
                <a:schemeClr val="tx1"/>
              </a:solidFill>
              <a:latin typeface="+mn-lt"/>
              <a:ea typeface="+mn-ea"/>
              <a:cs typeface="+mn-cs"/>
            </a:rPr>
            <a:t>(21)</a:t>
          </a:r>
          <a:r>
            <a:rPr lang="en-US" sz="1000" b="1" baseline="0" dirty="0">
              <a:solidFill>
                <a:schemeClr val="tx1"/>
              </a:solidFill>
              <a:latin typeface="+mn-lt"/>
              <a:ea typeface="+mn-ea"/>
              <a:cs typeface="+mn-cs"/>
            </a:rPr>
            <a:t> </a:t>
          </a:r>
          <a:r>
            <a:rPr lang="en-US" sz="1000" b="1" baseline="0" dirty="0" smtClean="0">
              <a:solidFill>
                <a:schemeClr val="tx1"/>
              </a:solidFill>
              <a:latin typeface="+mn-lt"/>
              <a:ea typeface="+mn-ea"/>
              <a:cs typeface="+mn-cs"/>
            </a:rPr>
            <a:t> Reported </a:t>
          </a:r>
          <a:r>
            <a:rPr lang="en-US" sz="1000" b="1" baseline="0" dirty="0">
              <a:solidFill>
                <a:schemeClr val="tx1"/>
              </a:solidFill>
              <a:latin typeface="+mn-lt"/>
              <a:ea typeface="+mn-ea"/>
              <a:cs typeface="+mn-cs"/>
            </a:rPr>
            <a:t>in Russian roubles; converted at USD1=RUR30</a:t>
          </a:r>
          <a:endParaRPr lang="en-US" sz="1000" dirty="0">
            <a:solidFill>
              <a:schemeClr val="tx1"/>
            </a:solidFill>
          </a:endParaRPr>
        </a:p>
        <a:p xmlns:a="http://schemas.openxmlformats.org/drawingml/2006/main">
          <a:r>
            <a:rPr lang="en-US" sz="1000" b="1" baseline="0" dirty="0">
              <a:solidFill>
                <a:schemeClr val="tx1"/>
              </a:solidFill>
              <a:latin typeface="+mn-lt"/>
              <a:ea typeface="+mn-ea"/>
              <a:cs typeface="+mn-cs"/>
            </a:rPr>
            <a:t>(22) </a:t>
          </a:r>
          <a:r>
            <a:rPr lang="en-US" sz="1000" b="1" baseline="0" dirty="0" smtClean="0">
              <a:solidFill>
                <a:schemeClr val="tx1"/>
              </a:solidFill>
              <a:latin typeface="+mn-lt"/>
              <a:ea typeface="+mn-ea"/>
              <a:cs typeface="+mn-cs"/>
            </a:rPr>
            <a:t> Includes </a:t>
          </a:r>
          <a:r>
            <a:rPr lang="en-US" sz="1000" b="1" baseline="0" dirty="0">
              <a:solidFill>
                <a:schemeClr val="tx1"/>
              </a:solidFill>
              <a:latin typeface="+mn-lt"/>
              <a:ea typeface="+mn-ea"/>
              <a:cs typeface="+mn-cs"/>
            </a:rPr>
            <a:t>OTC sales  of USD 493 million</a:t>
          </a:r>
          <a:endParaRPr lang="en-US" sz="1000" dirty="0">
            <a:solidFill>
              <a:schemeClr val="tx1"/>
            </a:solidFill>
          </a:endParaRPr>
        </a:p>
        <a:p xmlns:a="http://schemas.openxmlformats.org/drawingml/2006/main">
          <a:pPr eaLnBrk="1" fontAlgn="auto" latinLnBrk="0" hangingPunct="1"/>
          <a:r>
            <a:rPr lang="en-US" sz="1000" b="1" baseline="0" dirty="0">
              <a:solidFill>
                <a:schemeClr val="tx1"/>
              </a:solidFill>
              <a:latin typeface="+mn-lt"/>
              <a:ea typeface="+mn-ea"/>
              <a:cs typeface="+mn-cs"/>
            </a:rPr>
            <a:t>(23) </a:t>
          </a:r>
          <a:r>
            <a:rPr lang="en-US" sz="1000" b="1" baseline="0" dirty="0" smtClean="0">
              <a:solidFill>
                <a:schemeClr val="tx1"/>
              </a:solidFill>
              <a:latin typeface="+mn-lt"/>
              <a:ea typeface="+mn-ea"/>
              <a:cs typeface="+mn-cs"/>
            </a:rPr>
            <a:t> Reported </a:t>
          </a:r>
          <a:r>
            <a:rPr lang="en-US" sz="1000" b="1" baseline="0" dirty="0">
              <a:solidFill>
                <a:schemeClr val="tx1"/>
              </a:solidFill>
              <a:latin typeface="+mn-lt"/>
              <a:ea typeface="+mn-ea"/>
              <a:cs typeface="+mn-cs"/>
            </a:rPr>
            <a:t>in Hungarian forints; converted at USD1=Huf190</a:t>
          </a:r>
          <a:endParaRPr lang="en-US" sz="1000" dirty="0">
            <a:solidFill>
              <a:schemeClr val="tx1"/>
            </a:solidFill>
            <a:latin typeface="+mn-lt"/>
            <a:ea typeface="+mn-ea"/>
            <a:cs typeface="+mn-cs"/>
          </a:endParaRPr>
        </a:p>
        <a:p xmlns:a="http://schemas.openxmlformats.org/drawingml/2006/main">
          <a:r>
            <a:rPr lang="en-US" sz="1000" b="1" baseline="0" dirty="0">
              <a:solidFill>
                <a:schemeClr val="tx1"/>
              </a:solidFill>
              <a:latin typeface="+mn-lt"/>
              <a:ea typeface="+mn-ea"/>
              <a:cs typeface="+mn-cs"/>
            </a:rPr>
            <a:t>(24) </a:t>
          </a:r>
          <a:r>
            <a:rPr lang="en-US" sz="1000" b="1" baseline="0" dirty="0" smtClean="0">
              <a:solidFill>
                <a:schemeClr val="tx1"/>
              </a:solidFill>
              <a:latin typeface="+mn-lt"/>
              <a:ea typeface="+mn-ea"/>
              <a:cs typeface="+mn-cs"/>
            </a:rPr>
            <a:t> Financial </a:t>
          </a:r>
          <a:r>
            <a:rPr lang="en-US" sz="1000" b="1" baseline="0" dirty="0">
              <a:solidFill>
                <a:schemeClr val="tx1"/>
              </a:solidFill>
              <a:latin typeface="+mn-lt"/>
              <a:ea typeface="+mn-ea"/>
              <a:cs typeface="+mn-cs"/>
            </a:rPr>
            <a:t>year to September 2009</a:t>
          </a:r>
          <a:endParaRPr lang="en-US" sz="1000" dirty="0">
            <a:solidFill>
              <a:schemeClr val="tx1"/>
            </a:solidFill>
          </a:endParaRPr>
        </a:p>
        <a:p xmlns:a="http://schemas.openxmlformats.org/drawingml/2006/main">
          <a:r>
            <a:rPr lang="en-US" sz="1000" b="1" baseline="0" dirty="0">
              <a:solidFill>
                <a:schemeClr val="tx1"/>
              </a:solidFill>
              <a:latin typeface="+mn-lt"/>
              <a:ea typeface="+mn-ea"/>
              <a:cs typeface="+mn-cs"/>
            </a:rPr>
            <a:t>(25) </a:t>
          </a:r>
          <a:r>
            <a:rPr lang="en-US" sz="1000" b="1" baseline="0" dirty="0" smtClean="0">
              <a:solidFill>
                <a:schemeClr val="tx1"/>
              </a:solidFill>
              <a:latin typeface="+mn-lt"/>
              <a:ea typeface="+mn-ea"/>
              <a:cs typeface="+mn-cs"/>
            </a:rPr>
            <a:t> Reported </a:t>
          </a:r>
          <a:r>
            <a:rPr lang="en-US" sz="1000" b="1" baseline="0" dirty="0">
              <a:solidFill>
                <a:schemeClr val="tx1"/>
              </a:solidFill>
              <a:latin typeface="+mn-lt"/>
              <a:ea typeface="+mn-ea"/>
              <a:cs typeface="+mn-cs"/>
            </a:rPr>
            <a:t>in Japanese yen; converted at USD1=Y92</a:t>
          </a:r>
          <a:endParaRPr lang="en-US" sz="1000" dirty="0">
            <a:solidFill>
              <a:schemeClr val="tx1"/>
            </a:solidFill>
          </a:endParaRPr>
        </a:p>
        <a:p xmlns:a="http://schemas.openxmlformats.org/drawingml/2006/main">
          <a:r>
            <a:rPr lang="en-US" sz="1000" b="1" baseline="0" dirty="0">
              <a:solidFill>
                <a:schemeClr val="tx1"/>
              </a:solidFill>
              <a:latin typeface="+mn-lt"/>
              <a:ea typeface="+mn-ea"/>
              <a:cs typeface="+mn-cs"/>
            </a:rPr>
            <a:t>(26)  Pharmaceutical sales only, including OTC sales of </a:t>
          </a:r>
          <a:r>
            <a:rPr lang="en-US" sz="1000" b="1" baseline="0" dirty="0" smtClean="0">
              <a:solidFill>
                <a:schemeClr val="tx1"/>
              </a:solidFill>
              <a:latin typeface="+mn-lt"/>
              <a:ea typeface="+mn-ea"/>
              <a:cs typeface="+mn-cs"/>
            </a:rPr>
            <a:t>USD </a:t>
          </a:r>
          <a:r>
            <a:rPr lang="en-US" sz="1000" b="1" baseline="0" dirty="0">
              <a:solidFill>
                <a:schemeClr val="tx1"/>
              </a:solidFill>
              <a:latin typeface="+mn-lt"/>
              <a:ea typeface="+mn-ea"/>
              <a:cs typeface="+mn-cs"/>
            </a:rPr>
            <a:t>172 million</a:t>
          </a:r>
          <a:endParaRPr lang="en-US" sz="1000" dirty="0">
            <a:solidFill>
              <a:schemeClr val="tx1"/>
            </a:solidFill>
          </a:endParaRPr>
        </a:p>
        <a:p xmlns:a="http://schemas.openxmlformats.org/drawingml/2006/main">
          <a:r>
            <a:rPr lang="en-US" sz="1000" b="1" baseline="0" dirty="0">
              <a:solidFill>
                <a:schemeClr val="tx1"/>
              </a:solidFill>
              <a:latin typeface="+mn-lt"/>
              <a:ea typeface="+mn-ea"/>
              <a:cs typeface="+mn-cs"/>
            </a:rPr>
            <a:t>(27)  Financial year to 21 March 2009</a:t>
          </a:r>
          <a:endParaRPr lang="en-US" sz="1000" b="1" dirty="0">
            <a:solidFill>
              <a:schemeClr val="tx1"/>
            </a:solidFill>
            <a:latin typeface="+mn-lt"/>
            <a:ea typeface="+mn-ea"/>
            <a:cs typeface="+mn-cs"/>
          </a:endParaRPr>
        </a:p>
        <a:p xmlns:a="http://schemas.openxmlformats.org/drawingml/2006/main">
          <a:endParaRPr lang="en-US" sz="800" dirty="0">
            <a:solidFill>
              <a:schemeClr val="tx1"/>
            </a:solidFill>
          </a:endParaRPr>
        </a:p>
        <a:p xmlns:a="http://schemas.openxmlformats.org/drawingml/2006/main">
          <a:endParaRPr lang="en-US" sz="900" b="1" i="1" baseline="0" dirty="0">
            <a:solidFill>
              <a:schemeClr val="tx1"/>
            </a:solidFill>
            <a:latin typeface="+mn-lt"/>
            <a:ea typeface="+mn-ea"/>
            <a:cs typeface="+mn-cs"/>
          </a:endParaRPr>
        </a:p>
        <a:p xmlns:a="http://schemas.openxmlformats.org/drawingml/2006/main">
          <a:endParaRPr lang="en-US" sz="900" b="1" i="1" baseline="0" dirty="0">
            <a:solidFill>
              <a:schemeClr val="tx1"/>
            </a:solidFill>
            <a:latin typeface="+mn-lt"/>
            <a:ea typeface="+mn-ea"/>
            <a:cs typeface="+mn-cs"/>
          </a:endParaRPr>
        </a:p>
        <a:p xmlns:a="http://schemas.openxmlformats.org/drawingml/2006/main">
          <a:endParaRPr lang="en-US" sz="900" b="1" i="1" baseline="0" dirty="0">
            <a:solidFill>
              <a:schemeClr val="bg1"/>
            </a:solidFill>
            <a:latin typeface="+mn-lt"/>
            <a:ea typeface="+mn-ea"/>
            <a:cs typeface="+mn-cs"/>
          </a:endParaRPr>
        </a:p>
        <a:p xmlns:a="http://schemas.openxmlformats.org/drawingml/2006/main">
          <a:endParaRPr lang="en-US" sz="900" b="1" i="1" baseline="0" dirty="0">
            <a:solidFill>
              <a:schemeClr val="bg1"/>
            </a:solidFill>
            <a:latin typeface="+mn-lt"/>
            <a:ea typeface="+mn-ea"/>
            <a:cs typeface="+mn-cs"/>
          </a:endParaRPr>
        </a:p>
        <a:p xmlns:a="http://schemas.openxmlformats.org/drawingml/2006/main">
          <a:endParaRPr lang="en-US" sz="900" b="1" i="1" baseline="0" dirty="0">
            <a:solidFill>
              <a:schemeClr val="bg1"/>
            </a:solidFill>
            <a:latin typeface="+mn-lt"/>
            <a:ea typeface="+mn-ea"/>
            <a:cs typeface="+mn-cs"/>
          </a:endParaRPr>
        </a:p>
        <a:p xmlns:a="http://schemas.openxmlformats.org/drawingml/2006/main">
          <a:endParaRPr lang="en-US" sz="900" b="1" i="1" baseline="0" dirty="0">
            <a:solidFill>
              <a:schemeClr val="bg1"/>
            </a:solidFill>
            <a:latin typeface="+mn-lt"/>
            <a:ea typeface="+mn-ea"/>
            <a:cs typeface="+mn-cs"/>
          </a:endParaRPr>
        </a:p>
        <a:p xmlns:a="http://schemas.openxmlformats.org/drawingml/2006/main">
          <a:endParaRPr lang="en-US" sz="900" b="1" i="1" baseline="0" dirty="0">
            <a:solidFill>
              <a:schemeClr val="bg1"/>
            </a:solidFill>
            <a:latin typeface="+mn-lt"/>
            <a:ea typeface="+mn-ea"/>
            <a:cs typeface="+mn-cs"/>
          </a:endParaRPr>
        </a:p>
        <a:p xmlns:a="http://schemas.openxmlformats.org/drawingml/2006/main">
          <a:endParaRPr lang="en-US" sz="900" b="1" i="1" baseline="0" dirty="0">
            <a:solidFill>
              <a:schemeClr val="bg1"/>
            </a:solidFill>
            <a:latin typeface="+mn-lt"/>
            <a:ea typeface="+mn-ea"/>
            <a:cs typeface="+mn-cs"/>
          </a:endParaRPr>
        </a:p>
        <a:p xmlns:a="http://schemas.openxmlformats.org/drawingml/2006/main">
          <a:endParaRPr lang="en-US" sz="900" b="1" i="1" baseline="0" dirty="0">
            <a:solidFill>
              <a:schemeClr val="bg1"/>
            </a:solidFill>
            <a:latin typeface="+mn-lt"/>
            <a:ea typeface="+mn-ea"/>
            <a:cs typeface="+mn-cs"/>
          </a:endParaRPr>
        </a:p>
        <a:p xmlns:a="http://schemas.openxmlformats.org/drawingml/2006/main">
          <a:endParaRPr lang="en-US" sz="900" b="1" i="1" baseline="0" dirty="0">
            <a:solidFill>
              <a:schemeClr val="bg1"/>
            </a:solidFill>
            <a:latin typeface="+mn-lt"/>
            <a:ea typeface="+mn-ea"/>
            <a:cs typeface="+mn-cs"/>
          </a:endParaRPr>
        </a:p>
        <a:p xmlns:a="http://schemas.openxmlformats.org/drawingml/2006/main">
          <a:endParaRPr lang="en-US" sz="900" b="1" i="1" baseline="0" dirty="0">
            <a:solidFill>
              <a:schemeClr val="bg1"/>
            </a:solidFill>
            <a:latin typeface="+mn-lt"/>
            <a:ea typeface="+mn-ea"/>
            <a:cs typeface="+mn-cs"/>
          </a:endParaRPr>
        </a:p>
        <a:p xmlns:a="http://schemas.openxmlformats.org/drawingml/2006/main">
          <a:endParaRPr lang="en-US" sz="900" b="1" i="1" baseline="0" dirty="0">
            <a:solidFill>
              <a:schemeClr val="bg1"/>
            </a:solidFill>
            <a:latin typeface="+mn-lt"/>
            <a:ea typeface="+mn-ea"/>
            <a:cs typeface="+mn-cs"/>
          </a:endParaRPr>
        </a:p>
        <a:p xmlns:a="http://schemas.openxmlformats.org/drawingml/2006/main">
          <a:endParaRPr lang="en-US" sz="900" b="1" i="1" baseline="0" dirty="0">
            <a:solidFill>
              <a:schemeClr val="bg1"/>
            </a:solidFill>
            <a:latin typeface="+mn-lt"/>
            <a:ea typeface="+mn-ea"/>
            <a:cs typeface="+mn-cs"/>
          </a:endParaRPr>
        </a:p>
        <a:p xmlns:a="http://schemas.openxmlformats.org/drawingml/2006/main">
          <a:endParaRPr lang="en-US" sz="900" b="1" i="1" baseline="0" dirty="0">
            <a:solidFill>
              <a:schemeClr val="bg1"/>
            </a:solidFill>
            <a:latin typeface="+mn-lt"/>
            <a:ea typeface="+mn-ea"/>
            <a:cs typeface="+mn-cs"/>
          </a:endParaRPr>
        </a:p>
        <a:p xmlns:a="http://schemas.openxmlformats.org/drawingml/2006/main">
          <a:endParaRPr lang="en-US" sz="900" b="1" i="1" baseline="0" dirty="0">
            <a:solidFill>
              <a:schemeClr val="bg1"/>
            </a:solidFill>
            <a:latin typeface="+mn-lt"/>
            <a:ea typeface="+mn-ea"/>
            <a:cs typeface="+mn-cs"/>
          </a:endParaRPr>
        </a:p>
        <a:p xmlns:a="http://schemas.openxmlformats.org/drawingml/2006/main">
          <a:endParaRPr lang="en-US" sz="900" b="1" i="1" baseline="0" dirty="0">
            <a:solidFill>
              <a:schemeClr val="bg1"/>
            </a:solidFill>
            <a:latin typeface="+mn-lt"/>
            <a:ea typeface="+mn-ea"/>
            <a:cs typeface="+mn-cs"/>
          </a:endParaRPr>
        </a:p>
        <a:p xmlns:a="http://schemas.openxmlformats.org/drawingml/2006/main">
          <a:endParaRPr lang="en-US" sz="900" b="1" i="1" baseline="0" dirty="0">
            <a:solidFill>
              <a:schemeClr val="bg1"/>
            </a:solidFill>
            <a:latin typeface="+mn-lt"/>
            <a:ea typeface="+mn-ea"/>
            <a:cs typeface="+mn-cs"/>
          </a:endParaRPr>
        </a:p>
        <a:p xmlns:a="http://schemas.openxmlformats.org/drawingml/2006/main">
          <a:endParaRPr lang="en-US" sz="900" b="1" i="1" baseline="0" dirty="0">
            <a:solidFill>
              <a:schemeClr val="bg1"/>
            </a:solidFill>
            <a:latin typeface="+mn-lt"/>
            <a:ea typeface="+mn-ea"/>
            <a:cs typeface="+mn-cs"/>
          </a:endParaRPr>
        </a:p>
        <a:p xmlns:a="http://schemas.openxmlformats.org/drawingml/2006/main">
          <a:endParaRPr lang="en-US" sz="900" b="1" i="1" baseline="0" dirty="0">
            <a:solidFill>
              <a:schemeClr val="bg1"/>
            </a:solidFill>
            <a:latin typeface="+mn-lt"/>
            <a:ea typeface="+mn-ea"/>
            <a:cs typeface="+mn-cs"/>
          </a:endParaRPr>
        </a:p>
        <a:p xmlns:a="http://schemas.openxmlformats.org/drawingml/2006/main">
          <a:endParaRPr lang="en-US" sz="900" b="1" i="1" baseline="0" dirty="0">
            <a:solidFill>
              <a:schemeClr val="bg1"/>
            </a:solidFill>
            <a:latin typeface="+mn-lt"/>
            <a:ea typeface="+mn-ea"/>
            <a:cs typeface="+mn-cs"/>
          </a:endParaRPr>
        </a:p>
        <a:p xmlns:a="http://schemas.openxmlformats.org/drawingml/2006/main">
          <a:endParaRPr lang="en-US" sz="900" b="1" i="1" baseline="0" dirty="0">
            <a:solidFill>
              <a:schemeClr val="bg1"/>
            </a:solidFill>
            <a:latin typeface="+mn-lt"/>
            <a:ea typeface="+mn-ea"/>
            <a:cs typeface="+mn-cs"/>
          </a:endParaRPr>
        </a:p>
        <a:p xmlns:a="http://schemas.openxmlformats.org/drawingml/2006/main">
          <a:endParaRPr lang="en-US" sz="900" b="1" i="1" baseline="0" dirty="0">
            <a:solidFill>
              <a:schemeClr val="bg1"/>
            </a:solidFill>
            <a:latin typeface="+mn-lt"/>
            <a:ea typeface="+mn-ea"/>
            <a:cs typeface="+mn-cs"/>
          </a:endParaRPr>
        </a:p>
        <a:p xmlns:a="http://schemas.openxmlformats.org/drawingml/2006/main">
          <a:endParaRPr lang="en-US" sz="900" b="1" i="1" baseline="0" dirty="0">
            <a:solidFill>
              <a:schemeClr val="bg1"/>
            </a:solidFill>
            <a:latin typeface="+mn-lt"/>
            <a:ea typeface="+mn-ea"/>
            <a:cs typeface="+mn-cs"/>
          </a:endParaRPr>
        </a:p>
        <a:p xmlns:a="http://schemas.openxmlformats.org/drawingml/2006/main">
          <a:endParaRPr lang="en-US" sz="900" b="1" i="1" baseline="0" dirty="0">
            <a:solidFill>
              <a:schemeClr val="bg1"/>
            </a:solidFill>
            <a:latin typeface="+mn-lt"/>
            <a:ea typeface="+mn-ea"/>
            <a:cs typeface="+mn-cs"/>
          </a:endParaRPr>
        </a:p>
        <a:p xmlns:a="http://schemas.openxmlformats.org/drawingml/2006/main">
          <a:endParaRPr lang="en-US" sz="900" b="1" i="1" baseline="0" dirty="0">
            <a:solidFill>
              <a:schemeClr val="bg1"/>
            </a:solidFill>
            <a:latin typeface="+mn-lt"/>
            <a:ea typeface="+mn-ea"/>
            <a:cs typeface="+mn-cs"/>
          </a:endParaRPr>
        </a:p>
        <a:p xmlns:a="http://schemas.openxmlformats.org/drawingml/2006/main">
          <a:r>
            <a:rPr lang="en-US" sz="900" b="1" i="1" baseline="0" dirty="0">
              <a:solidFill>
                <a:schemeClr val="bg1"/>
              </a:solidFill>
              <a:latin typeface="+mn-lt"/>
              <a:ea typeface="+mn-ea"/>
              <a:cs typeface="+mn-cs"/>
            </a:rPr>
            <a:t>Figures have been quoted for 2009 calendar year wherever </a:t>
          </a:r>
          <a:r>
            <a:rPr lang="en-US" sz="900" b="1" i="1" baseline="0" dirty="0" smtClean="0">
              <a:solidFill>
                <a:schemeClr val="bg1"/>
              </a:solidFill>
              <a:latin typeface="+mn-lt"/>
              <a:ea typeface="+mn-ea"/>
              <a:cs typeface="+mn-cs"/>
            </a:rPr>
            <a:t>possible. </a:t>
          </a:r>
          <a:r>
            <a:rPr lang="en-US" sz="900" b="1" i="1" baseline="0" dirty="0">
              <a:solidFill>
                <a:schemeClr val="bg1"/>
              </a:solidFill>
              <a:latin typeface="+mn-lt"/>
              <a:ea typeface="+mn-ea"/>
              <a:cs typeface="+mn-cs"/>
            </a:rPr>
            <a:t>Results not </a:t>
          </a:r>
        </a:p>
        <a:p xmlns:a="http://schemas.openxmlformats.org/drawingml/2006/main">
          <a:r>
            <a:rPr lang="en-US" sz="900" b="1" i="1" baseline="0" dirty="0">
              <a:solidFill>
                <a:schemeClr val="bg1"/>
              </a:solidFill>
              <a:latin typeface="+mn-lt"/>
              <a:ea typeface="+mn-ea"/>
              <a:cs typeface="+mn-cs"/>
            </a:rPr>
            <a:t>reported in dollars have been converted at the rates shown. Business breakdowns are mostly </a:t>
          </a:r>
        </a:p>
        <a:p xmlns:a="http://schemas.openxmlformats.org/drawingml/2006/main">
          <a:r>
            <a:rPr lang="en-US" sz="900" b="1" i="1" baseline="0" dirty="0">
              <a:solidFill>
                <a:schemeClr val="bg1"/>
              </a:solidFill>
              <a:latin typeface="+mn-lt"/>
              <a:ea typeface="+mn-ea"/>
              <a:cs typeface="+mn-cs"/>
            </a:rPr>
            <a:t>according to companies' own definitions  (Source - Company reports)</a:t>
          </a:r>
          <a:endParaRPr lang="en-US" sz="900" b="1" i="1" dirty="0">
            <a:solidFill>
              <a:schemeClr val="bg1"/>
            </a:solidFill>
            <a:latin typeface="+mn-lt"/>
            <a:ea typeface="+mn-ea"/>
            <a:cs typeface="+mn-cs"/>
          </a:endParaRPr>
        </a:p>
        <a:p xmlns:a="http://schemas.openxmlformats.org/drawingml/2006/main">
          <a:endParaRPr lang="en-US" sz="900" dirty="0">
            <a:solidFill>
              <a:schemeClr val="bg1"/>
            </a:solidFill>
          </a:endParaRPr>
        </a:p>
      </cdr:txBody>
    </cdr:sp>
  </cdr:relSizeAnchor>
  <cdr:relSizeAnchor xmlns:cdr="http://schemas.openxmlformats.org/drawingml/2006/chartDrawing">
    <cdr:from>
      <cdr:x>0.25399</cdr:x>
      <cdr:y>0.78392</cdr:y>
    </cdr:from>
    <cdr:to>
      <cdr:x>0.94354</cdr:x>
      <cdr:y>0.86092</cdr:y>
    </cdr:to>
    <cdr:sp macro="" textlink="">
      <cdr:nvSpPr>
        <cdr:cNvPr id="6" name="TextBox 1"/>
        <cdr:cNvSpPr txBox="1"/>
      </cdr:nvSpPr>
      <cdr:spPr>
        <a:xfrm xmlns:a="http://schemas.openxmlformats.org/drawingml/2006/main">
          <a:off x="2273619" y="4857362"/>
          <a:ext cx="6172504" cy="47711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900" b="1" baseline="0" dirty="0">
              <a:solidFill>
                <a:schemeClr val="tx1"/>
              </a:solidFill>
            </a:rPr>
            <a:t> Figures have been quoted for 2009 calendar year wherever </a:t>
          </a:r>
          <a:r>
            <a:rPr lang="en-US" sz="900" b="1" baseline="0" dirty="0" smtClean="0">
              <a:solidFill>
                <a:schemeClr val="tx1"/>
              </a:solidFill>
            </a:rPr>
            <a:t>possible, </a:t>
          </a:r>
          <a:r>
            <a:rPr lang="en-US" sz="900" b="1" baseline="0" dirty="0">
              <a:solidFill>
                <a:schemeClr val="tx1"/>
              </a:solidFill>
            </a:rPr>
            <a:t>showing growth compared with previous year. </a:t>
          </a:r>
          <a:endParaRPr lang="en-US" sz="900" b="1" baseline="0" dirty="0" smtClean="0">
            <a:solidFill>
              <a:schemeClr val="tx1"/>
            </a:solidFill>
          </a:endParaRPr>
        </a:p>
        <a:p xmlns:a="http://schemas.openxmlformats.org/drawingml/2006/main">
          <a:pPr algn="ctr"/>
          <a:r>
            <a:rPr lang="en-US" sz="900" b="1" baseline="0" dirty="0" smtClean="0">
              <a:solidFill>
                <a:schemeClr val="tx1"/>
              </a:solidFill>
            </a:rPr>
            <a:t>Results </a:t>
          </a:r>
          <a:r>
            <a:rPr lang="en-US" sz="900" b="1" baseline="0" dirty="0">
              <a:solidFill>
                <a:schemeClr val="tx1"/>
              </a:solidFill>
            </a:rPr>
            <a:t>not </a:t>
          </a:r>
          <a:r>
            <a:rPr lang="en-US" sz="900" b="1" baseline="0" dirty="0" smtClean="0">
              <a:solidFill>
                <a:schemeClr val="tx1"/>
              </a:solidFill>
            </a:rPr>
            <a:t> </a:t>
          </a:r>
          <a:r>
            <a:rPr lang="en-US" sz="900" b="1" baseline="0" dirty="0">
              <a:solidFill>
                <a:schemeClr val="tx1"/>
              </a:solidFill>
            </a:rPr>
            <a:t>reported in dollars have been converted at the rates shown, but growth figures are  as reported. </a:t>
          </a:r>
        </a:p>
        <a:p xmlns:a="http://schemas.openxmlformats.org/drawingml/2006/main">
          <a:pPr algn="ctr"/>
          <a:r>
            <a:rPr lang="en-US" sz="900" b="1" baseline="0" dirty="0">
              <a:solidFill>
                <a:schemeClr val="tx1"/>
              </a:solidFill>
            </a:rPr>
            <a:t>Business breakdowns are mostly according to companies' own definitions  (Source - Company reports)</a:t>
          </a:r>
          <a:endParaRPr lang="en-US" sz="900" b="1"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34" tIns="45718" rIns="91434" bIns="45718" rtlCol="0"/>
          <a:lstStyle>
            <a:lvl1pPr algn="l">
              <a:defRPr sz="1200"/>
            </a:lvl1pPr>
          </a:lstStyle>
          <a:p>
            <a:endParaRPr lang="en-US" dirty="0"/>
          </a:p>
        </p:txBody>
      </p:sp>
      <p:sp>
        <p:nvSpPr>
          <p:cNvPr id="3" name="Date Placeholder 2"/>
          <p:cNvSpPr>
            <a:spLocks noGrp="1"/>
          </p:cNvSpPr>
          <p:nvPr>
            <p:ph type="dt" sz="quarter" idx="1"/>
          </p:nvPr>
        </p:nvSpPr>
        <p:spPr>
          <a:xfrm>
            <a:off x="3777607" y="0"/>
            <a:ext cx="2889938" cy="496332"/>
          </a:xfrm>
          <a:prstGeom prst="rect">
            <a:avLst/>
          </a:prstGeom>
        </p:spPr>
        <p:txBody>
          <a:bodyPr vert="horz" lIns="91434" tIns="45718" rIns="91434" bIns="45718" rtlCol="0"/>
          <a:lstStyle>
            <a:lvl1pPr algn="r">
              <a:defRPr sz="1200"/>
            </a:lvl1pPr>
          </a:lstStyle>
          <a:p>
            <a:fld id="{E288B8DF-24AD-4F40-BBFC-89725AEAF415}" type="datetimeFigureOut">
              <a:rPr lang="en-US" smtClean="0"/>
              <a:pPr/>
              <a:t>5/10/11</a:t>
            </a:fld>
            <a:endParaRPr lang="en-US" dirty="0"/>
          </a:p>
        </p:txBody>
      </p:sp>
      <p:sp>
        <p:nvSpPr>
          <p:cNvPr id="4" name="Footer Placeholder 3"/>
          <p:cNvSpPr>
            <a:spLocks noGrp="1"/>
          </p:cNvSpPr>
          <p:nvPr>
            <p:ph type="ftr" sz="quarter" idx="2"/>
          </p:nvPr>
        </p:nvSpPr>
        <p:spPr>
          <a:xfrm>
            <a:off x="0" y="9428584"/>
            <a:ext cx="2889938" cy="496332"/>
          </a:xfrm>
          <a:prstGeom prst="rect">
            <a:avLst/>
          </a:prstGeom>
        </p:spPr>
        <p:txBody>
          <a:bodyPr vert="horz" lIns="91434" tIns="45718" rIns="91434" bIns="4571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777607" y="9428584"/>
            <a:ext cx="2889938" cy="496332"/>
          </a:xfrm>
          <a:prstGeom prst="rect">
            <a:avLst/>
          </a:prstGeom>
        </p:spPr>
        <p:txBody>
          <a:bodyPr vert="horz" lIns="91434" tIns="45718" rIns="91434" bIns="45718" rtlCol="0" anchor="b"/>
          <a:lstStyle>
            <a:lvl1pPr algn="r">
              <a:defRPr sz="1200"/>
            </a:lvl1pPr>
          </a:lstStyle>
          <a:p>
            <a:fld id="{3F2352DE-026B-4B56-8316-D39959E3BD60}" type="slidenum">
              <a:rPr lang="en-US" smtClean="0"/>
              <a:pPr/>
              <a:t>‹#›</a:t>
            </a:fld>
            <a:endParaRPr lang="en-US" dirty="0"/>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1293770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34" tIns="45718" rIns="91434" bIns="45718" rtlCol="0"/>
          <a:lstStyle>
            <a:lvl1pPr algn="l">
              <a:defRPr sz="1200"/>
            </a:lvl1pPr>
          </a:lstStyle>
          <a:p>
            <a:endParaRPr lang="en-US" dirty="0"/>
          </a:p>
        </p:txBody>
      </p:sp>
      <p:sp>
        <p:nvSpPr>
          <p:cNvPr id="3" name="Date Placeholder 2"/>
          <p:cNvSpPr>
            <a:spLocks noGrp="1"/>
          </p:cNvSpPr>
          <p:nvPr>
            <p:ph type="dt" idx="1"/>
          </p:nvPr>
        </p:nvSpPr>
        <p:spPr>
          <a:xfrm>
            <a:off x="3777607" y="0"/>
            <a:ext cx="2889938" cy="496332"/>
          </a:xfrm>
          <a:prstGeom prst="rect">
            <a:avLst/>
          </a:prstGeom>
        </p:spPr>
        <p:txBody>
          <a:bodyPr vert="horz" lIns="91434" tIns="45718" rIns="91434" bIns="45718" rtlCol="0"/>
          <a:lstStyle>
            <a:lvl1pPr algn="r">
              <a:defRPr sz="1200"/>
            </a:lvl1pPr>
          </a:lstStyle>
          <a:p>
            <a:fld id="{1CD9D4B4-0EC2-42AE-ABEC-26842DCC58CF}" type="datetimeFigureOut">
              <a:rPr lang="en-US" smtClean="0"/>
              <a:pPr/>
              <a:t>5/10/11</a:t>
            </a:fld>
            <a:endParaRPr lang="en-US" dirty="0"/>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34" tIns="45718" rIns="91434" bIns="45718" rtlCol="0" anchor="ctr"/>
          <a:lstStyle/>
          <a:p>
            <a:endParaRPr lang="en-US" dirty="0"/>
          </a:p>
        </p:txBody>
      </p:sp>
      <p:sp>
        <p:nvSpPr>
          <p:cNvPr id="5" name="Notes Placeholder 4"/>
          <p:cNvSpPr>
            <a:spLocks noGrp="1"/>
          </p:cNvSpPr>
          <p:nvPr>
            <p:ph type="body" sz="quarter" idx="3"/>
          </p:nvPr>
        </p:nvSpPr>
        <p:spPr>
          <a:xfrm>
            <a:off x="666909" y="4715154"/>
            <a:ext cx="5335270" cy="4466987"/>
          </a:xfrm>
          <a:prstGeom prst="rect">
            <a:avLst/>
          </a:prstGeom>
        </p:spPr>
        <p:txBody>
          <a:bodyPr vert="horz" lIns="91434" tIns="45718" rIns="91434" bIns="4571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9428584"/>
            <a:ext cx="2889938" cy="496332"/>
          </a:xfrm>
          <a:prstGeom prst="rect">
            <a:avLst/>
          </a:prstGeom>
        </p:spPr>
        <p:txBody>
          <a:bodyPr vert="horz" lIns="91434" tIns="45718" rIns="91434" bIns="4571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777607" y="9428584"/>
            <a:ext cx="2889938" cy="496332"/>
          </a:xfrm>
          <a:prstGeom prst="rect">
            <a:avLst/>
          </a:prstGeom>
        </p:spPr>
        <p:txBody>
          <a:bodyPr vert="horz" lIns="91434" tIns="45718" rIns="91434" bIns="45718" rtlCol="0" anchor="b"/>
          <a:lstStyle>
            <a:lvl1pPr algn="r">
              <a:defRPr sz="1200"/>
            </a:lvl1pPr>
          </a:lstStyle>
          <a:p>
            <a:fld id="{391105E4-9E70-4B8C-B294-1B0219D99967}" type="slidenum">
              <a:rPr lang="en-US" smtClean="0"/>
              <a:pPr/>
              <a:t>‹#›</a:t>
            </a:fld>
            <a:endParaRPr lang="en-US" dirty="0"/>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3362967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nd Conten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0" y="238538"/>
            <a:ext cx="9144000" cy="556591"/>
          </a:xfrm>
          <a:prstGeom prst="rect">
            <a:avLst/>
          </a:prstGeom>
        </p:spPr>
        <p:txBody>
          <a:bodyPr vert="horz" lIns="91440" tIns="45720" rIns="91440" bIns="45720" rtlCol="0" anchor="ctr">
            <a:noAutofit/>
          </a:bodyPr>
          <a:lstStyle>
            <a:lvl1pPr>
              <a:defRPr>
                <a:solidFill>
                  <a:srgbClr val="C00000"/>
                </a:solidFill>
                <a:latin typeface="Arial" pitchFamily="34" charset="0"/>
                <a:cs typeface="Arial" pitchFamily="34" charset="0"/>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 Id="rId3"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12035"/>
            <a:ext cx="9144000" cy="596348"/>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49996" y="1113160"/>
            <a:ext cx="8229600" cy="55791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p:txBody>
      </p:sp>
      <p:sp>
        <p:nvSpPr>
          <p:cNvPr id="12" name="Rectangle 6"/>
          <p:cNvSpPr txBox="1">
            <a:spLocks noChangeArrowheads="1"/>
          </p:cNvSpPr>
          <p:nvPr/>
        </p:nvSpPr>
        <p:spPr>
          <a:xfrm>
            <a:off x="43777" y="6543760"/>
            <a:ext cx="400723" cy="337929"/>
          </a:xfrm>
          <a:prstGeom prst="rect">
            <a:avLst/>
          </a:prstGeom>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7783953-E3DF-486A-9F96-AD152B56482E}" type="slidenum">
              <a:rPr kumimoji="0" lang="en-GB" sz="1200" b="1" i="0" u="none" strike="noStrike" kern="1200" cap="none" spc="0" normalizeH="0" baseline="0" noProof="0" smtClean="0">
                <a:ln>
                  <a:noFill/>
                </a:ln>
                <a:solidFill>
                  <a:schemeClr val="bg1">
                    <a:lumMod val="50000"/>
                  </a:schemeClr>
                </a:solidFill>
                <a:effectLst/>
                <a:uLnTx/>
                <a:uFillTx/>
                <a:latin typeface="+mj-lt"/>
                <a:ea typeface="+mn-ea"/>
                <a:cs typeface="Segoe UI"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200" b="1" i="0" u="none" strike="noStrike" kern="1200" cap="none" spc="0" normalizeH="0" baseline="0" noProof="0" dirty="0">
              <a:ln>
                <a:noFill/>
              </a:ln>
              <a:solidFill>
                <a:schemeClr val="bg1">
                  <a:lumMod val="50000"/>
                </a:schemeClr>
              </a:solidFill>
              <a:effectLst/>
              <a:uLnTx/>
              <a:uFillTx/>
              <a:latin typeface="+mj-lt"/>
              <a:ea typeface="+mn-ea"/>
              <a:cs typeface="Segoe UI" pitchFamily="34" charset="0"/>
            </a:endParaRPr>
          </a:p>
        </p:txBody>
      </p:sp>
      <p:cxnSp>
        <p:nvCxnSpPr>
          <p:cNvPr id="6" name="Straight Connector 5"/>
          <p:cNvCxnSpPr/>
          <p:nvPr/>
        </p:nvCxnSpPr>
        <p:spPr>
          <a:xfrm>
            <a:off x="443946" y="809114"/>
            <a:ext cx="8229600" cy="0"/>
          </a:xfrm>
          <a:prstGeom prst="line">
            <a:avLst/>
          </a:prstGeom>
          <a:ln w="19050" cmpd="sng">
            <a:gradFill flip="none" rotWithShape="1">
              <a:gsLst>
                <a:gs pos="32000">
                  <a:srgbClr val="FF0000"/>
                </a:gs>
                <a:gs pos="100000">
                  <a:prstClr val="white"/>
                </a:gs>
              </a:gsLst>
              <a:path path="shap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pic>
        <p:nvPicPr>
          <p:cNvPr id="9" name="Picture 8" descr="Aspen Holdings Colour.jpg"/>
          <p:cNvPicPr>
            <a:picLocks noChangeAspect="1"/>
          </p:cNvPicPr>
          <p:nvPr/>
        </p:nvPicPr>
        <p:blipFill>
          <a:blip r:embed="rId3" cstate="print">
            <a:clrChange>
              <a:clrFrom>
                <a:srgbClr val="FEFEFE"/>
              </a:clrFrom>
              <a:clrTo>
                <a:srgbClr val="FEFEFE">
                  <a:alpha val="0"/>
                </a:srgbClr>
              </a:clrTo>
            </a:clrChange>
          </a:blip>
          <a:stretch>
            <a:fillRect/>
          </a:stretch>
        </p:blipFill>
        <p:spPr>
          <a:xfrm>
            <a:off x="7659756" y="6346698"/>
            <a:ext cx="1391479" cy="445042"/>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Lst>
  <p:transition>
    <p:fade/>
  </p:transition>
  <p:timing>
    <p:tnLst>
      <p:par>
        <p:cTn id="1" dur="indefinite" restart="never" nodeType="tmRoot"/>
      </p:par>
    </p:tnLst>
  </p:timing>
  <p:hf hdr="0" ftr="0" dt="0"/>
  <p:txStyles>
    <p:titleStyle>
      <a:lvl1pPr algn="ctr" defTabSz="914400" rtl="0" eaLnBrk="1" latinLnBrk="0" hangingPunct="1">
        <a:spcBef>
          <a:spcPct val="0"/>
        </a:spcBef>
        <a:buClr>
          <a:schemeClr val="accent1">
            <a:lumMod val="75000"/>
          </a:schemeClr>
        </a:buClr>
        <a:buFont typeface="Arial" pitchFamily="34" charset="0"/>
        <a:buNone/>
        <a:defRPr sz="2400" b="1" kern="1200" baseline="0">
          <a:solidFill>
            <a:schemeClr val="accent3"/>
          </a:solidFill>
          <a:effectLst/>
          <a:latin typeface="Arial" pitchFamily="34" charset="0"/>
          <a:ea typeface="+mj-ea"/>
          <a:cs typeface="Arial" pitchFamily="34" charset="0"/>
        </a:defRPr>
      </a:lvl1pPr>
    </p:titleStyle>
    <p:bodyStyle>
      <a:lvl1pPr marL="265113" indent="-265113" algn="l" defTabSz="914400" rtl="0" eaLnBrk="1" latinLnBrk="0" hangingPunct="1">
        <a:lnSpc>
          <a:spcPct val="100000"/>
        </a:lnSpc>
        <a:spcBef>
          <a:spcPts val="0"/>
        </a:spcBef>
        <a:buClr>
          <a:schemeClr val="accent3">
            <a:lumMod val="50000"/>
          </a:schemeClr>
        </a:buClr>
        <a:buSzPct val="100000"/>
        <a:buFont typeface="Wingdings 3" pitchFamily="18" charset="2"/>
        <a:buChar char="}"/>
        <a:defRPr sz="1600" b="0" kern="1200">
          <a:solidFill>
            <a:schemeClr val="tx1"/>
          </a:solidFill>
          <a:latin typeface="+mj-lt"/>
          <a:ea typeface="+mn-ea"/>
          <a:cs typeface="Segoe UI" pitchFamily="34" charset="0"/>
        </a:defRPr>
      </a:lvl1pPr>
      <a:lvl2pPr marL="450850" indent="-185738" algn="l" defTabSz="914400" rtl="0" eaLnBrk="1" latinLnBrk="0" hangingPunct="1">
        <a:lnSpc>
          <a:spcPct val="100000"/>
        </a:lnSpc>
        <a:spcBef>
          <a:spcPts val="0"/>
        </a:spcBef>
        <a:buClr>
          <a:schemeClr val="accent1">
            <a:lumMod val="75000"/>
          </a:schemeClr>
        </a:buClr>
        <a:buSzPct val="80000"/>
        <a:buFont typeface="Wingdings 3" pitchFamily="18" charset="2"/>
        <a:buChar char=""/>
        <a:defRPr sz="1400" kern="1200">
          <a:solidFill>
            <a:schemeClr val="tx1"/>
          </a:solidFill>
          <a:latin typeface="+mj-lt"/>
          <a:ea typeface="+mn-ea"/>
          <a:cs typeface="Segoe UI" pitchFamily="34" charset="0"/>
        </a:defRPr>
      </a:lvl2pPr>
      <a:lvl3pPr marL="622300" indent="-171450" algn="l" defTabSz="914400" rtl="0" eaLnBrk="1" latinLnBrk="0" hangingPunct="1">
        <a:lnSpc>
          <a:spcPct val="100000"/>
        </a:lnSpc>
        <a:spcBef>
          <a:spcPts val="0"/>
        </a:spcBef>
        <a:buClr>
          <a:schemeClr val="accent1">
            <a:lumMod val="50000"/>
          </a:schemeClr>
        </a:buClr>
        <a:buSzPct val="70000"/>
        <a:buFont typeface="Wingdings" pitchFamily="2" charset="2"/>
        <a:buChar char=""/>
        <a:defRPr sz="1400" kern="1200">
          <a:solidFill>
            <a:schemeClr val="tx1"/>
          </a:solidFill>
          <a:latin typeface="+mj-lt"/>
          <a:ea typeface="+mn-ea"/>
          <a:cs typeface="Segoe UI" pitchFamily="34" charset="0"/>
        </a:defRPr>
      </a:lvl3pPr>
      <a:lvl4pPr marL="981075" indent="-265113" algn="l" defTabSz="914400" rtl="0" eaLnBrk="1" latinLnBrk="0" hangingPunct="1">
        <a:lnSpc>
          <a:spcPct val="100000"/>
        </a:lnSpc>
        <a:spcBef>
          <a:spcPts val="0"/>
        </a:spcBef>
        <a:buClr>
          <a:schemeClr val="accent1">
            <a:lumMod val="75000"/>
          </a:schemeClr>
        </a:buClr>
        <a:buSzPct val="70000"/>
        <a:buFont typeface="Arial" pitchFamily="34" charset="0"/>
        <a:buChar char="•"/>
        <a:defRPr sz="1600" kern="1200">
          <a:solidFill>
            <a:schemeClr val="tx1"/>
          </a:solidFill>
          <a:latin typeface="+mj-lt"/>
          <a:ea typeface="+mn-ea"/>
          <a:cs typeface="Segoe UI" pitchFamily="34" charset="0"/>
        </a:defRPr>
      </a:lvl4pPr>
      <a:lvl5pPr marL="1944688" indent="-115888" algn="l" defTabSz="914400" rtl="0" eaLnBrk="1" latinLnBrk="0" hangingPunct="1">
        <a:lnSpc>
          <a:spcPct val="100000"/>
        </a:lnSpc>
        <a:spcBef>
          <a:spcPct val="20000"/>
        </a:spcBef>
        <a:buClr>
          <a:schemeClr val="accent1">
            <a:lumMod val="75000"/>
          </a:schemeClr>
        </a:buClr>
        <a:buSzPct val="70000"/>
        <a:buFont typeface="Arial" pitchFamily="34" charset="0"/>
        <a:buChar char="•"/>
        <a:defRPr sz="1600" kern="1200">
          <a:solidFill>
            <a:schemeClr val="tx1"/>
          </a:solidFill>
          <a:latin typeface="+mj-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1" Type="http://schemas.openxmlformats.org/officeDocument/2006/relationships/slideLayout" Target="../slideLayouts/slideLayout1.xml"/><Relationship Id="rId2" Type="http://schemas.openxmlformats.org/officeDocument/2006/relationships/image" Target="../media/image4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chart" Target="../charts/chart4.xml"/><Relationship Id="rId1" Type="http://schemas.openxmlformats.org/officeDocument/2006/relationships/slideLayout" Target="../slideLayouts/slideLayout1.xml"/><Relationship Id="rId2" Type="http://schemas.openxmlformats.org/officeDocument/2006/relationships/chart" Target="../charts/char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1.jpeg"/><Relationship Id="rId3" Type="http://schemas.openxmlformats.org/officeDocument/2006/relationships/image" Target="../media/image5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6.xml"/></Relationships>
</file>

<file path=ppt/slides/_rels/slide28.xml.rels><?xml version="1.0" encoding="UTF-8" standalone="yes"?>
<Relationships xmlns="http://schemas.openxmlformats.org/package/2006/relationships"><Relationship Id="rId3" Type="http://schemas.openxmlformats.org/officeDocument/2006/relationships/image" Target="../media/image54.jpeg"/><Relationship Id="rId4" Type="http://schemas.openxmlformats.org/officeDocument/2006/relationships/image" Target="../media/image55.jpeg"/><Relationship Id="rId1" Type="http://schemas.openxmlformats.org/officeDocument/2006/relationships/slideLayout" Target="../slideLayouts/slideLayout1.xml"/><Relationship Id="rId2" Type="http://schemas.openxmlformats.org/officeDocument/2006/relationships/image" Target="../media/image5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1" Type="http://schemas.openxmlformats.org/officeDocument/2006/relationships/image" Target="../media/image9.jpeg"/><Relationship Id="rId12" Type="http://schemas.openxmlformats.org/officeDocument/2006/relationships/hyperlink" Target="http://financialresults.co.za/2010/aspen_ar2010/images/pop-up_f8.jpg?lightbox%5Bautoresize%5D=false" TargetMode="External"/><Relationship Id="rId13" Type="http://schemas.openxmlformats.org/officeDocument/2006/relationships/image" Target="../media/image10.jpeg"/><Relationship Id="rId14" Type="http://schemas.openxmlformats.org/officeDocument/2006/relationships/image" Target="../media/image11.jpeg"/><Relationship Id="rId15" Type="http://schemas.openxmlformats.org/officeDocument/2006/relationships/image" Target="../media/image12.jpeg"/><Relationship Id="rId16" Type="http://schemas.openxmlformats.org/officeDocument/2006/relationships/image" Target="../media/image13.jpeg"/><Relationship Id="rId17"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hyperlink" Target="http://financialresults.co.za/2010/aspen_ar2010/images/pop-up_f1.jpg?lightbox%5Bautoresize%5D=false" TargetMode="External"/><Relationship Id="rId3" Type="http://schemas.openxmlformats.org/officeDocument/2006/relationships/image" Target="../media/image5.jpeg"/><Relationship Id="rId4" Type="http://schemas.openxmlformats.org/officeDocument/2006/relationships/hyperlink" Target="http://financialresults.co.za/2010/aspen_ar2010/images/pop-up_f2.jpg?lightbox%5Bautoresize%5D=false" TargetMode="External"/><Relationship Id="rId5" Type="http://schemas.openxmlformats.org/officeDocument/2006/relationships/image" Target="../media/image6.jpeg"/><Relationship Id="rId6" Type="http://schemas.openxmlformats.org/officeDocument/2006/relationships/hyperlink" Target="http://financialresults.co.za/2010/aspen_ar2010/images/pop-up_f3.jpg?lightbox%5Bautoresize%5D=false" TargetMode="External"/><Relationship Id="rId7" Type="http://schemas.openxmlformats.org/officeDocument/2006/relationships/image" Target="../media/image7.jpeg"/><Relationship Id="rId8" Type="http://schemas.openxmlformats.org/officeDocument/2006/relationships/hyperlink" Target="http://financialresults.co.za/2010/aspen_ar2010/images/pop-up_f5.jpg?lightbox%5Bautoresize%5D=false" TargetMode="External"/><Relationship Id="rId9" Type="http://schemas.openxmlformats.org/officeDocument/2006/relationships/image" Target="../media/image8.jpeg"/><Relationship Id="rId10" Type="http://schemas.openxmlformats.org/officeDocument/2006/relationships/hyperlink" Target="http://financialresults.co.za/2010/aspen_ar2010/images/pop-up_f7.jpg?lightbox%5Bautoresize%5D=false"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7.jpeg"/><Relationship Id="rId3" Type="http://schemas.openxmlformats.org/officeDocument/2006/relationships/image" Target="../media/image58.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jpeg"/><Relationship Id="rId3" Type="http://schemas.openxmlformats.org/officeDocument/2006/relationships/image" Target="../media/image1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xml"/></Relationships>
</file>

<file path=ppt/slides/_rels/slide7.xml.rels><?xml version="1.0" encoding="UTF-8" standalone="yes"?>
<Relationships xmlns="http://schemas.openxmlformats.org/package/2006/relationships"><Relationship Id="rId9" Type="http://schemas.openxmlformats.org/officeDocument/2006/relationships/image" Target="../media/image23.png"/><Relationship Id="rId20" Type="http://schemas.openxmlformats.org/officeDocument/2006/relationships/image" Target="../media/image34.jpeg"/><Relationship Id="rId21" Type="http://schemas.openxmlformats.org/officeDocument/2006/relationships/image" Target="../media/image35.jpeg"/><Relationship Id="rId22" Type="http://schemas.openxmlformats.org/officeDocument/2006/relationships/image" Target="../media/image36.jpeg"/><Relationship Id="rId23" Type="http://schemas.openxmlformats.org/officeDocument/2006/relationships/oleObject" Target="../embeddings/oleObject1.bin"/><Relationship Id="rId24" Type="http://schemas.openxmlformats.org/officeDocument/2006/relationships/hyperlink" Target="http://www.bayer.com/" TargetMode="External"/><Relationship Id="rId25" Type="http://schemas.openxmlformats.org/officeDocument/2006/relationships/image" Target="../media/image37.gif"/><Relationship Id="rId26" Type="http://schemas.openxmlformats.org/officeDocument/2006/relationships/image" Target="../media/image38.jpeg"/><Relationship Id="rId27" Type="http://schemas.openxmlformats.org/officeDocument/2006/relationships/image" Target="../media/image39.gif"/><Relationship Id="rId28" Type="http://schemas.openxmlformats.org/officeDocument/2006/relationships/image" Target="../media/image40.jpeg"/><Relationship Id="rId10" Type="http://schemas.openxmlformats.org/officeDocument/2006/relationships/image" Target="../media/image24.png"/><Relationship Id="rId11" Type="http://schemas.openxmlformats.org/officeDocument/2006/relationships/image" Target="../media/image25.jpeg"/><Relationship Id="rId12" Type="http://schemas.openxmlformats.org/officeDocument/2006/relationships/image" Target="../media/image26.jpeg"/><Relationship Id="rId13" Type="http://schemas.openxmlformats.org/officeDocument/2006/relationships/image" Target="../media/image27.jpeg"/><Relationship Id="rId14" Type="http://schemas.openxmlformats.org/officeDocument/2006/relationships/image" Target="../media/image28.jpeg"/><Relationship Id="rId15" Type="http://schemas.openxmlformats.org/officeDocument/2006/relationships/image" Target="../media/image29.jpeg"/><Relationship Id="rId16" Type="http://schemas.openxmlformats.org/officeDocument/2006/relationships/image" Target="../media/image30.jpeg"/><Relationship Id="rId17" Type="http://schemas.openxmlformats.org/officeDocument/2006/relationships/image" Target="../media/image31.jpeg"/><Relationship Id="rId18" Type="http://schemas.openxmlformats.org/officeDocument/2006/relationships/image" Target="../media/image32.jpeg"/><Relationship Id="rId19" Type="http://schemas.openxmlformats.org/officeDocument/2006/relationships/image" Target="../media/image33.png"/><Relationship Id="rId1" Type="http://schemas.openxmlformats.org/officeDocument/2006/relationships/vmlDrawing" Target="../drawings/vmlDrawing1.vml"/><Relationship Id="rId2" Type="http://schemas.openxmlformats.org/officeDocument/2006/relationships/slideLayout" Target="../slideLayouts/slideLayout1.xml"/><Relationship Id="rId3" Type="http://schemas.openxmlformats.org/officeDocument/2006/relationships/image" Target="../media/image17.png"/><Relationship Id="rId4" Type="http://schemas.openxmlformats.org/officeDocument/2006/relationships/image" Target="../media/image18.jpe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1.jpeg"/></Relationships>
</file>

<file path=ppt/slides/_rels/slide9.xml.rels><?xml version="1.0" encoding="UTF-8" standalone="yes"?>
<Relationships xmlns="http://schemas.openxmlformats.org/package/2006/relationships"><Relationship Id="rId3" Type="http://schemas.openxmlformats.org/officeDocument/2006/relationships/image" Target="../media/image43.gif"/><Relationship Id="rId4" Type="http://schemas.openxmlformats.org/officeDocument/2006/relationships/image" Target="../media/image44.gif"/><Relationship Id="rId5" Type="http://schemas.openxmlformats.org/officeDocument/2006/relationships/image" Target="../media/image45.gif"/><Relationship Id="rId6" Type="http://schemas.openxmlformats.org/officeDocument/2006/relationships/image" Target="../media/image46.gif"/><Relationship Id="rId7" Type="http://schemas.openxmlformats.org/officeDocument/2006/relationships/image" Target="../media/image47.jpeg"/><Relationship Id="rId1" Type="http://schemas.openxmlformats.org/officeDocument/2006/relationships/slideLayout" Target="../slideLayouts/slideLayout1.xml"/><Relationship Id="rId2" Type="http://schemas.openxmlformats.org/officeDocument/2006/relationships/image" Target="../media/image42.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5" name="Picture 4" descr="Aspen Holdings Colour.jpg"/>
          <p:cNvPicPr>
            <a:picLocks noChangeAspect="1"/>
          </p:cNvPicPr>
          <p:nvPr/>
        </p:nvPicPr>
        <p:blipFill>
          <a:blip r:embed="rId3" cstate="print">
            <a:clrChange>
              <a:clrFrom>
                <a:srgbClr val="FEFEFE"/>
              </a:clrFrom>
              <a:clrTo>
                <a:srgbClr val="FEFEFE">
                  <a:alpha val="0"/>
                </a:srgbClr>
              </a:clrTo>
            </a:clrChange>
          </a:blip>
          <a:stretch>
            <a:fillRect/>
          </a:stretch>
        </p:blipFill>
        <p:spPr>
          <a:xfrm>
            <a:off x="5131461" y="1621551"/>
            <a:ext cx="3423012" cy="1053636"/>
          </a:xfrm>
          <a:prstGeom prst="rect">
            <a:avLst/>
          </a:prstGeom>
        </p:spPr>
      </p:pic>
      <p:sp>
        <p:nvSpPr>
          <p:cNvPr id="6" name="TextBox 5"/>
          <p:cNvSpPr txBox="1"/>
          <p:nvPr/>
        </p:nvSpPr>
        <p:spPr>
          <a:xfrm>
            <a:off x="4533246" y="3195167"/>
            <a:ext cx="4610754" cy="2277536"/>
          </a:xfrm>
          <a:prstGeom prst="rect">
            <a:avLst/>
          </a:prstGeom>
          <a:noFill/>
        </p:spPr>
        <p:txBody>
          <a:bodyPr wrap="square" lIns="91429" tIns="45715" rIns="91429" bIns="45715" rtlCol="0">
            <a:spAutoFit/>
          </a:bodyPr>
          <a:lstStyle/>
          <a:p>
            <a:pPr algn="ctr"/>
            <a:r>
              <a:rPr lang="en-ZA" sz="2800" b="1" dirty="0" smtClean="0">
                <a:latin typeface="Arial" pitchFamily="34" charset="0"/>
                <a:cs typeface="Arial" pitchFamily="34" charset="0"/>
              </a:rPr>
              <a:t>Aspen Investor</a:t>
            </a:r>
            <a:r>
              <a:rPr lang="en-ZA" sz="2800" b="1" dirty="0" smtClean="0">
                <a:latin typeface="Arial" pitchFamily="34" charset="0"/>
                <a:cs typeface="Arial" pitchFamily="34" charset="0"/>
              </a:rPr>
              <a:t> Visit</a:t>
            </a:r>
            <a:endParaRPr lang="en-ZA" sz="2800" b="1" dirty="0" smtClean="0">
              <a:latin typeface="Arial" pitchFamily="34" charset="0"/>
              <a:cs typeface="Arial" pitchFamily="34" charset="0"/>
            </a:endParaRPr>
          </a:p>
          <a:p>
            <a:pPr algn="ctr"/>
            <a:endParaRPr lang="en-ZA" sz="1000" b="1" dirty="0" smtClean="0">
              <a:latin typeface="Arial" pitchFamily="34" charset="0"/>
              <a:cs typeface="Arial" pitchFamily="34" charset="0"/>
            </a:endParaRPr>
          </a:p>
          <a:p>
            <a:pPr algn="ctr"/>
            <a:r>
              <a:rPr lang="en-ZA" sz="2800" b="1" dirty="0" smtClean="0">
                <a:latin typeface="Arial" pitchFamily="34" charset="0"/>
                <a:cs typeface="Arial" pitchFamily="34" charset="0"/>
              </a:rPr>
              <a:t>Port Elizabeth</a:t>
            </a:r>
            <a:r>
              <a:rPr lang="en-ZA" sz="2800" b="1" dirty="0" smtClean="0">
                <a:latin typeface="Arial" pitchFamily="34" charset="0"/>
                <a:cs typeface="Arial" pitchFamily="34" charset="0"/>
              </a:rPr>
              <a:t> Site,</a:t>
            </a:r>
          </a:p>
          <a:p>
            <a:pPr algn="ctr"/>
            <a:r>
              <a:rPr lang="en-ZA" sz="2800" b="1" smtClean="0">
                <a:latin typeface="Arial" pitchFamily="34" charset="0"/>
                <a:cs typeface="Arial" pitchFamily="34" charset="0"/>
              </a:rPr>
              <a:t>South Africa</a:t>
            </a:r>
            <a:endParaRPr lang="en-ZA" sz="2800" b="1" smtClean="0">
              <a:latin typeface="Arial" pitchFamily="34" charset="0"/>
              <a:cs typeface="Arial" pitchFamily="34" charset="0"/>
            </a:endParaRPr>
          </a:p>
          <a:p>
            <a:pPr algn="ctr"/>
            <a:endParaRPr lang="en-ZA" sz="2400" b="1" dirty="0" smtClean="0">
              <a:latin typeface="Arial" pitchFamily="34" charset="0"/>
              <a:cs typeface="Arial" pitchFamily="34" charset="0"/>
            </a:endParaRPr>
          </a:p>
          <a:p>
            <a:pPr algn="ctr"/>
            <a:r>
              <a:rPr lang="en-ZA" sz="2400" b="1" dirty="0" smtClean="0">
                <a:solidFill>
                  <a:schemeClr val="tx1">
                    <a:lumMod val="85000"/>
                    <a:lumOff val="15000"/>
                  </a:schemeClr>
                </a:solidFill>
                <a:latin typeface="Arial" pitchFamily="34" charset="0"/>
                <a:cs typeface="Arial" pitchFamily="34" charset="0"/>
              </a:rPr>
              <a:t>10 May 2011</a:t>
            </a:r>
          </a:p>
        </p:txBody>
      </p:sp>
      <p:pic>
        <p:nvPicPr>
          <p:cNvPr id="8" name="Picture 7" descr="aspen-PE092.jpg"/>
          <p:cNvPicPr>
            <a:picLocks noChangeAspect="1"/>
          </p:cNvPicPr>
          <p:nvPr/>
        </p:nvPicPr>
        <p:blipFill>
          <a:blip r:embed="rId4" cstate="print"/>
          <a:stretch>
            <a:fillRect/>
          </a:stretch>
        </p:blipFill>
        <p:spPr>
          <a:xfrm>
            <a:off x="0" y="0"/>
            <a:ext cx="4563406" cy="6858000"/>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Strategic Rationalisation Initiatives</a:t>
            </a:r>
            <a:endParaRPr lang="en-ZA" dirty="0"/>
          </a:p>
        </p:txBody>
      </p:sp>
      <p:sp>
        <p:nvSpPr>
          <p:cNvPr id="3" name="TextBox 2"/>
          <p:cNvSpPr txBox="1"/>
          <p:nvPr/>
        </p:nvSpPr>
        <p:spPr>
          <a:xfrm>
            <a:off x="337591" y="1042501"/>
            <a:ext cx="8591256" cy="5600346"/>
          </a:xfrm>
          <a:prstGeom prst="rect">
            <a:avLst/>
          </a:prstGeom>
        </p:spPr>
        <p:txBody>
          <a:bodyPr vert="horz" wrap="square" lIns="91440" tIns="45720" rIns="91440" bIns="45720" rtlCol="0" anchor="t" anchorCtr="0">
            <a:normAutofit fontScale="25000" lnSpcReduction="20000"/>
          </a:bodyPr>
          <a:lstStyle/>
          <a:p>
            <a:pPr marL="0" marR="0" indent="0" algn="just" defTabSz="914400" rtl="0" eaLnBrk="1" fontAlgn="auto" latinLnBrk="0" hangingPunct="1">
              <a:lnSpc>
                <a:spcPct val="100000"/>
              </a:lnSpc>
              <a:spcBef>
                <a:spcPct val="0"/>
              </a:spcBef>
              <a:spcAft>
                <a:spcPts val="0"/>
              </a:spcAft>
              <a:buClrTx/>
              <a:buSzTx/>
              <a:tabLst/>
            </a:pPr>
            <a:r>
              <a:rPr lang="en-ZA" sz="6400" b="1" dirty="0" smtClean="0">
                <a:ea typeface="+mj-ea"/>
                <a:cs typeface="+mj-cs"/>
              </a:rPr>
              <a:t>Significant efficiencies and cost reductions have been realised through the consolidation of the    Port Elizabeth site management systems:</a:t>
            </a:r>
          </a:p>
          <a:p>
            <a:pPr marL="0" marR="0" indent="0" algn="just" defTabSz="914400" rtl="0" eaLnBrk="1" fontAlgn="auto" latinLnBrk="0" hangingPunct="1">
              <a:lnSpc>
                <a:spcPct val="100000"/>
              </a:lnSpc>
              <a:spcBef>
                <a:spcPct val="0"/>
              </a:spcBef>
              <a:spcAft>
                <a:spcPts val="0"/>
              </a:spcAft>
              <a:buClrTx/>
              <a:buSzTx/>
              <a:tabLst/>
            </a:pPr>
            <a:endParaRPr kumimoji="0" lang="en-ZA" sz="5600" i="0" u="none" strike="noStrike" kern="1200" cap="none" spc="0" normalizeH="0" baseline="0" noProof="0" dirty="0" smtClean="0">
              <a:ln>
                <a:noFill/>
              </a:ln>
              <a:solidFill>
                <a:schemeClr val="tx1"/>
              </a:solidFill>
              <a:effectLst/>
              <a:uLnTx/>
              <a:uFillTx/>
              <a:ea typeface="+mj-ea"/>
              <a:cs typeface="+mj-cs"/>
            </a:endParaRPr>
          </a:p>
          <a:p>
            <a:pPr marL="268288" marR="0" indent="-268288" algn="just" defTabSz="914400" rtl="0" eaLnBrk="1" fontAlgn="auto" latinLnBrk="0" hangingPunct="1">
              <a:lnSpc>
                <a:spcPct val="100000"/>
              </a:lnSpc>
              <a:spcBef>
                <a:spcPct val="0"/>
              </a:spcBef>
              <a:spcAft>
                <a:spcPts val="0"/>
              </a:spcAft>
              <a:buClr>
                <a:schemeClr val="accent3">
                  <a:lumMod val="50000"/>
                </a:schemeClr>
              </a:buClr>
              <a:buSzPct val="120000"/>
              <a:buFont typeface="Calibri" pitchFamily="34" charset="0"/>
              <a:buChar char="•"/>
              <a:tabLst/>
            </a:pPr>
            <a:r>
              <a:rPr kumimoji="0" lang="en-ZA" sz="6400" b="1" i="0" u="none" strike="noStrike" kern="1200" cap="none" spc="0" normalizeH="0" baseline="0" noProof="0" dirty="0" smtClean="0">
                <a:ln>
                  <a:noFill/>
                </a:ln>
                <a:solidFill>
                  <a:schemeClr val="tx1"/>
                </a:solidFill>
                <a:effectLst/>
                <a:uLnTx/>
                <a:uFillTx/>
                <a:ea typeface="+mj-ea"/>
                <a:cs typeface="+mj-cs"/>
              </a:rPr>
              <a:t>Site</a:t>
            </a:r>
            <a:r>
              <a:rPr kumimoji="0" lang="en-ZA" sz="6400" b="1" i="0" u="none" strike="noStrike" kern="1200" cap="none" spc="0" normalizeH="0" noProof="0" dirty="0" smtClean="0">
                <a:ln>
                  <a:noFill/>
                </a:ln>
                <a:solidFill>
                  <a:schemeClr val="tx1"/>
                </a:solidFill>
                <a:effectLst/>
                <a:uLnTx/>
                <a:uFillTx/>
                <a:ea typeface="+mj-ea"/>
                <a:cs typeface="+mj-cs"/>
              </a:rPr>
              <a:t> </a:t>
            </a:r>
            <a:r>
              <a:rPr kumimoji="0" lang="en-ZA" sz="6400" b="1" i="0" u="none" strike="noStrike" kern="1200" cap="none" spc="0" normalizeH="0" baseline="0" noProof="0" dirty="0" smtClean="0">
                <a:ln>
                  <a:noFill/>
                </a:ln>
                <a:solidFill>
                  <a:schemeClr val="tx1"/>
                </a:solidFill>
                <a:effectLst/>
                <a:uLnTx/>
                <a:uFillTx/>
                <a:ea typeface="+mj-ea"/>
                <a:cs typeface="+mj-cs"/>
              </a:rPr>
              <a:t>management and facilities support functions have been consolidated</a:t>
            </a:r>
            <a:r>
              <a:rPr kumimoji="0" lang="en-ZA" sz="6400" b="1" i="0" u="none" strike="noStrike" kern="1200" cap="none" spc="0" normalizeH="0" noProof="0" dirty="0" smtClean="0">
                <a:ln>
                  <a:noFill/>
                </a:ln>
                <a:solidFill>
                  <a:schemeClr val="tx1"/>
                </a:solidFill>
                <a:effectLst/>
                <a:uLnTx/>
                <a:uFillTx/>
                <a:ea typeface="+mj-ea"/>
                <a:cs typeface="+mj-cs"/>
              </a:rPr>
              <a:t> </a:t>
            </a:r>
            <a:r>
              <a:rPr lang="en-ZA" sz="6400" b="1" noProof="0" dirty="0" smtClean="0">
                <a:ea typeface="+mj-ea"/>
                <a:cs typeface="+mj-cs"/>
              </a:rPr>
              <a:t>under a single management structure</a:t>
            </a:r>
          </a:p>
          <a:p>
            <a:pPr marL="268288" marR="0" indent="-268288" algn="just" defTabSz="914400" rtl="0" eaLnBrk="1" fontAlgn="auto" latinLnBrk="0" hangingPunct="1">
              <a:lnSpc>
                <a:spcPct val="100000"/>
              </a:lnSpc>
              <a:spcBef>
                <a:spcPct val="0"/>
              </a:spcBef>
              <a:spcAft>
                <a:spcPts val="0"/>
              </a:spcAft>
              <a:buClr>
                <a:schemeClr val="accent3">
                  <a:lumMod val="50000"/>
                </a:schemeClr>
              </a:buClr>
              <a:buSzPct val="120000"/>
              <a:buFont typeface="Calibri" pitchFamily="34" charset="0"/>
              <a:buChar char="•"/>
              <a:tabLst/>
            </a:pPr>
            <a:endParaRPr lang="en-ZA" sz="4000" noProof="0" dirty="0" smtClean="0">
              <a:ea typeface="+mj-ea"/>
              <a:cs typeface="+mj-cs"/>
            </a:endParaRPr>
          </a:p>
          <a:p>
            <a:pPr marL="444500" lvl="1" indent="-176213" algn="just">
              <a:spcBef>
                <a:spcPct val="0"/>
              </a:spcBef>
              <a:buClr>
                <a:schemeClr val="accent1">
                  <a:lumMod val="50000"/>
                </a:schemeClr>
              </a:buClr>
              <a:buSzPct val="80000"/>
              <a:buFont typeface="Wingdings 3" pitchFamily="18" charset="2"/>
              <a:buChar char="}"/>
            </a:pPr>
            <a:r>
              <a:rPr kumimoji="0" lang="en-ZA" sz="5600" i="0" u="none" strike="noStrike" kern="1200" cap="none" spc="0" normalizeH="0" baseline="0" dirty="0" smtClean="0">
                <a:ln>
                  <a:noFill/>
                </a:ln>
                <a:solidFill>
                  <a:schemeClr val="tx1"/>
                </a:solidFill>
                <a:effectLst/>
                <a:uLnTx/>
                <a:uFillTx/>
                <a:ea typeface="+mj-ea"/>
                <a:cs typeface="+mj-cs"/>
              </a:rPr>
              <a:t>Historically</a:t>
            </a:r>
            <a:r>
              <a:rPr kumimoji="0" lang="en-ZA" sz="5600" i="0" u="none" strike="noStrike" kern="1200" cap="none" spc="0" normalizeH="0" dirty="0" smtClean="0">
                <a:ln>
                  <a:noFill/>
                </a:ln>
                <a:solidFill>
                  <a:schemeClr val="tx1"/>
                </a:solidFill>
                <a:effectLst/>
                <a:uLnTx/>
                <a:uFillTx/>
                <a:ea typeface="+mj-ea"/>
                <a:cs typeface="+mj-cs"/>
              </a:rPr>
              <a:t> two separate entities with individual management structures</a:t>
            </a:r>
          </a:p>
          <a:p>
            <a:pPr marL="444500" lvl="1" indent="-176213" algn="just">
              <a:spcBef>
                <a:spcPct val="0"/>
              </a:spcBef>
              <a:buClr>
                <a:schemeClr val="accent1">
                  <a:lumMod val="50000"/>
                </a:schemeClr>
              </a:buClr>
              <a:buSzPct val="80000"/>
              <a:buFont typeface="Wingdings 3" pitchFamily="18" charset="2"/>
              <a:buChar char="}"/>
            </a:pPr>
            <a:r>
              <a:rPr lang="en-ZA" sz="5600" dirty="0" smtClean="0">
                <a:ea typeface="+mj-ea"/>
                <a:cs typeface="+mj-cs"/>
              </a:rPr>
              <a:t>Significant rationalisation of redundant costs</a:t>
            </a:r>
            <a:endParaRPr kumimoji="0" lang="en-ZA" sz="5600" i="0" u="none" strike="noStrike" kern="1200" cap="none" spc="0" normalizeH="0" dirty="0" smtClean="0">
              <a:ln>
                <a:noFill/>
              </a:ln>
              <a:solidFill>
                <a:schemeClr val="tx1"/>
              </a:solidFill>
              <a:effectLst/>
              <a:uLnTx/>
              <a:uFillTx/>
              <a:ea typeface="+mj-ea"/>
              <a:cs typeface="+mj-cs"/>
            </a:endParaRPr>
          </a:p>
          <a:p>
            <a:pPr algn="just">
              <a:spcBef>
                <a:spcPct val="0"/>
              </a:spcBef>
            </a:pPr>
            <a:endParaRPr kumimoji="0" lang="en-ZA" sz="5600" i="0" u="none" strike="noStrike" kern="1200" cap="none" spc="0" normalizeH="0" dirty="0" smtClean="0">
              <a:ln>
                <a:noFill/>
              </a:ln>
              <a:solidFill>
                <a:schemeClr val="tx1"/>
              </a:solidFill>
              <a:effectLst/>
              <a:uLnTx/>
              <a:uFillTx/>
              <a:ea typeface="+mj-ea"/>
              <a:cs typeface="+mj-cs"/>
            </a:endParaRPr>
          </a:p>
          <a:p>
            <a:pPr algn="just">
              <a:spcBef>
                <a:spcPct val="0"/>
              </a:spcBef>
            </a:pPr>
            <a:endParaRPr kumimoji="0" lang="en-ZA" sz="5600" i="0" u="none" strike="noStrike" kern="1200" cap="none" spc="0" normalizeH="0" dirty="0" smtClean="0">
              <a:ln>
                <a:noFill/>
              </a:ln>
              <a:solidFill>
                <a:schemeClr val="tx1"/>
              </a:solidFill>
              <a:effectLst/>
              <a:uLnTx/>
              <a:uFillTx/>
              <a:ea typeface="+mj-ea"/>
              <a:cs typeface="+mj-cs"/>
            </a:endParaRPr>
          </a:p>
          <a:p>
            <a:pPr marL="268288" indent="-268288" algn="just">
              <a:spcBef>
                <a:spcPct val="0"/>
              </a:spcBef>
              <a:buClr>
                <a:schemeClr val="accent3">
                  <a:lumMod val="50000"/>
                </a:schemeClr>
              </a:buClr>
              <a:buSzPct val="120000"/>
              <a:buFont typeface="Calibri" pitchFamily="34" charset="0"/>
              <a:buChar char="•"/>
            </a:pPr>
            <a:r>
              <a:rPr lang="en-ZA" sz="6400" b="1" dirty="0" smtClean="0">
                <a:ea typeface="+mj-ea"/>
                <a:cs typeface="+mj-cs"/>
              </a:rPr>
              <a:t>Consolidation of engineering stores and warehouse management systems</a:t>
            </a:r>
          </a:p>
          <a:p>
            <a:pPr marL="268288" indent="-268288" algn="just">
              <a:spcBef>
                <a:spcPct val="0"/>
              </a:spcBef>
              <a:buClr>
                <a:schemeClr val="accent3">
                  <a:lumMod val="50000"/>
                </a:schemeClr>
              </a:buClr>
              <a:buSzPct val="120000"/>
              <a:buFont typeface="Calibri" pitchFamily="34" charset="0"/>
              <a:buChar char="•"/>
            </a:pPr>
            <a:endParaRPr lang="en-ZA" sz="4000" dirty="0" smtClean="0">
              <a:ea typeface="+mj-ea"/>
              <a:cs typeface="+mj-cs"/>
            </a:endParaRPr>
          </a:p>
          <a:p>
            <a:pPr marL="444500" lvl="1" indent="-176213" algn="just">
              <a:spcBef>
                <a:spcPct val="0"/>
              </a:spcBef>
              <a:buClr>
                <a:schemeClr val="accent1">
                  <a:lumMod val="50000"/>
                </a:schemeClr>
              </a:buClr>
              <a:buSzPct val="80000"/>
              <a:buFont typeface="Wingdings 3" pitchFamily="18" charset="2"/>
              <a:buChar char="}"/>
            </a:pPr>
            <a:r>
              <a:rPr lang="en-ZA" sz="5600" dirty="0" smtClean="0">
                <a:ea typeface="+mj-ea"/>
                <a:cs typeface="+mj-cs"/>
              </a:rPr>
              <a:t>Integrated site stock management systems and hence focussed working capital management</a:t>
            </a:r>
          </a:p>
          <a:p>
            <a:pPr lvl="1" algn="just">
              <a:spcBef>
                <a:spcPct val="0"/>
              </a:spcBef>
            </a:pPr>
            <a:endParaRPr lang="en-ZA" sz="5600" dirty="0" smtClean="0">
              <a:ea typeface="+mj-ea"/>
              <a:cs typeface="+mj-cs"/>
            </a:endParaRPr>
          </a:p>
          <a:p>
            <a:pPr lvl="1" algn="just">
              <a:spcBef>
                <a:spcPct val="0"/>
              </a:spcBef>
            </a:pPr>
            <a:endParaRPr lang="en-ZA" sz="5600" dirty="0" smtClean="0">
              <a:ea typeface="+mj-ea"/>
              <a:cs typeface="+mj-cs"/>
            </a:endParaRPr>
          </a:p>
          <a:p>
            <a:pPr marL="268288" indent="-268288" algn="just">
              <a:spcBef>
                <a:spcPct val="0"/>
              </a:spcBef>
              <a:buClr>
                <a:schemeClr val="accent3">
                  <a:lumMod val="50000"/>
                </a:schemeClr>
              </a:buClr>
              <a:buSzPct val="120000"/>
              <a:buFont typeface="Calibri" pitchFamily="34" charset="0"/>
              <a:buChar char="•"/>
            </a:pPr>
            <a:r>
              <a:rPr lang="en-ZA" sz="6400" b="1" dirty="0" smtClean="0">
                <a:ea typeface="+mj-ea"/>
                <a:cs typeface="+mj-cs"/>
              </a:rPr>
              <a:t>Consolidation of ERP systems for all facilities into a single Baan system</a:t>
            </a:r>
          </a:p>
          <a:p>
            <a:pPr marL="268288" indent="-268288" algn="just">
              <a:spcBef>
                <a:spcPct val="0"/>
              </a:spcBef>
              <a:buClr>
                <a:schemeClr val="accent3">
                  <a:lumMod val="50000"/>
                </a:schemeClr>
              </a:buClr>
              <a:buSzPct val="120000"/>
              <a:buFont typeface="Calibri" pitchFamily="34" charset="0"/>
              <a:buChar char="•"/>
            </a:pPr>
            <a:endParaRPr lang="en-ZA" sz="4000" dirty="0" smtClean="0">
              <a:ea typeface="+mj-ea"/>
              <a:cs typeface="+mj-cs"/>
            </a:endParaRPr>
          </a:p>
          <a:p>
            <a:pPr marL="444500" indent="-176213" algn="just">
              <a:spcBef>
                <a:spcPct val="0"/>
              </a:spcBef>
              <a:buClr>
                <a:schemeClr val="accent1">
                  <a:lumMod val="50000"/>
                </a:schemeClr>
              </a:buClr>
              <a:buSzPct val="80000"/>
              <a:buFont typeface="Wingdings 3" pitchFamily="18" charset="2"/>
              <a:buChar char="}"/>
            </a:pPr>
            <a:r>
              <a:rPr lang="en-ZA" sz="5600" dirty="0" smtClean="0">
                <a:ea typeface="+mj-ea"/>
                <a:cs typeface="+mj-cs"/>
              </a:rPr>
              <a:t>Provides access to a single reporting platform </a:t>
            </a:r>
          </a:p>
          <a:p>
            <a:pPr marL="444500" indent="-176213" algn="just">
              <a:spcBef>
                <a:spcPct val="0"/>
              </a:spcBef>
              <a:buClr>
                <a:schemeClr val="accent1">
                  <a:lumMod val="50000"/>
                </a:schemeClr>
              </a:buClr>
              <a:buSzPct val="80000"/>
              <a:buFont typeface="Wingdings 3" pitchFamily="18" charset="2"/>
              <a:buChar char="}"/>
            </a:pPr>
            <a:r>
              <a:rPr lang="en-ZA" sz="5600" dirty="0" smtClean="0">
                <a:ea typeface="+mj-ea"/>
                <a:cs typeface="+mj-cs"/>
              </a:rPr>
              <a:t>Facilitates focussed review, analysis and stratification of site information</a:t>
            </a:r>
          </a:p>
          <a:p>
            <a:pPr marL="444500" indent="-176213" algn="just">
              <a:spcBef>
                <a:spcPct val="0"/>
              </a:spcBef>
              <a:buClr>
                <a:schemeClr val="accent1">
                  <a:lumMod val="50000"/>
                </a:schemeClr>
              </a:buClr>
              <a:buSzPct val="80000"/>
              <a:buFont typeface="Wingdings 3" pitchFamily="18" charset="2"/>
              <a:buChar char="}"/>
            </a:pPr>
            <a:r>
              <a:rPr lang="en-ZA" sz="5600" dirty="0" smtClean="0">
                <a:ea typeface="+mj-ea"/>
                <a:cs typeface="+mj-cs"/>
              </a:rPr>
              <a:t>Assists with effective optimisation of resources and capability</a:t>
            </a:r>
          </a:p>
          <a:p>
            <a:pPr lvl="1" algn="just">
              <a:spcBef>
                <a:spcPct val="0"/>
              </a:spcBef>
              <a:buClr>
                <a:schemeClr val="accent1">
                  <a:lumMod val="50000"/>
                </a:schemeClr>
              </a:buClr>
            </a:pPr>
            <a:endParaRPr lang="en-ZA" sz="5600" dirty="0" smtClean="0">
              <a:ea typeface="+mj-ea"/>
              <a:cs typeface="+mj-cs"/>
            </a:endParaRPr>
          </a:p>
          <a:p>
            <a:pPr lvl="1" algn="just">
              <a:spcBef>
                <a:spcPct val="0"/>
              </a:spcBef>
            </a:pPr>
            <a:endParaRPr lang="en-ZA" sz="5600" dirty="0" smtClean="0">
              <a:ea typeface="+mj-ea"/>
              <a:cs typeface="+mj-cs"/>
            </a:endParaRPr>
          </a:p>
          <a:p>
            <a:pPr marL="268288" indent="-268288" algn="just">
              <a:spcBef>
                <a:spcPct val="0"/>
              </a:spcBef>
              <a:buClr>
                <a:schemeClr val="accent3">
                  <a:lumMod val="50000"/>
                </a:schemeClr>
              </a:buClr>
              <a:buSzPct val="120000"/>
              <a:buFont typeface="Calibri" pitchFamily="34" charset="0"/>
              <a:buChar char="•"/>
            </a:pPr>
            <a:r>
              <a:rPr lang="en-ZA" sz="6400" b="1" dirty="0" smtClean="0">
                <a:ea typeface="+mj-ea"/>
                <a:cs typeface="+mj-cs"/>
              </a:rPr>
              <a:t>Consolidation of the purchasing systems</a:t>
            </a:r>
          </a:p>
          <a:p>
            <a:pPr marL="268288" indent="-268288" algn="just">
              <a:spcBef>
                <a:spcPct val="0"/>
              </a:spcBef>
              <a:buClr>
                <a:schemeClr val="accent3">
                  <a:lumMod val="50000"/>
                </a:schemeClr>
              </a:buClr>
              <a:buSzPct val="120000"/>
              <a:buFont typeface="Calibri" pitchFamily="34" charset="0"/>
              <a:buChar char="•"/>
            </a:pPr>
            <a:endParaRPr lang="en-ZA" sz="4000" b="1" dirty="0" smtClean="0">
              <a:ea typeface="+mj-ea"/>
              <a:cs typeface="+mj-cs"/>
            </a:endParaRPr>
          </a:p>
          <a:p>
            <a:pPr marL="444500" indent="-176213" algn="just">
              <a:spcBef>
                <a:spcPct val="0"/>
              </a:spcBef>
              <a:buClr>
                <a:schemeClr val="accent1">
                  <a:lumMod val="50000"/>
                </a:schemeClr>
              </a:buClr>
              <a:buSzPct val="80000"/>
              <a:buFont typeface="Wingdings 3" pitchFamily="18" charset="2"/>
              <a:buChar char="}"/>
            </a:pPr>
            <a:r>
              <a:rPr lang="en-ZA" sz="5600" dirty="0" smtClean="0">
                <a:ea typeface="+mj-ea"/>
                <a:cs typeface="+mj-cs"/>
              </a:rPr>
              <a:t>Reduced number of purchase orders</a:t>
            </a:r>
          </a:p>
          <a:p>
            <a:pPr marL="444500" indent="-176213" algn="just">
              <a:spcBef>
                <a:spcPct val="0"/>
              </a:spcBef>
              <a:buClr>
                <a:schemeClr val="accent1">
                  <a:lumMod val="50000"/>
                </a:schemeClr>
              </a:buClr>
              <a:buSzPct val="80000"/>
              <a:buFont typeface="Wingdings 3" pitchFamily="18" charset="2"/>
              <a:buChar char="}"/>
            </a:pPr>
            <a:r>
              <a:rPr lang="en-ZA" sz="5600" dirty="0" smtClean="0">
                <a:ea typeface="+mj-ea"/>
                <a:cs typeface="+mj-cs"/>
              </a:rPr>
              <a:t>Lower average purchase price per order due to combined volumes </a:t>
            </a:r>
          </a:p>
          <a:p>
            <a:pPr marL="444500" indent="-176213" algn="just">
              <a:spcBef>
                <a:spcPct val="0"/>
              </a:spcBef>
              <a:buClr>
                <a:schemeClr val="accent1">
                  <a:lumMod val="50000"/>
                </a:schemeClr>
              </a:buClr>
              <a:buSzPct val="80000"/>
              <a:buFont typeface="Wingdings 3" pitchFamily="18" charset="2"/>
              <a:buChar char="}"/>
            </a:pPr>
            <a:r>
              <a:rPr lang="en-ZA" sz="5600" dirty="0" smtClean="0">
                <a:ea typeface="+mj-ea"/>
                <a:cs typeface="+mj-cs"/>
              </a:rPr>
              <a:t>Reduced number of lab tests required on incoming materials due to purchase order rationalisation</a:t>
            </a:r>
            <a:endParaRPr lang="en-ZA" sz="1600" dirty="0" smtClean="0">
              <a:ea typeface="+mj-ea"/>
              <a:cs typeface="+mj-cs"/>
            </a:endParaRPr>
          </a:p>
          <a:p>
            <a:pPr>
              <a:spcBef>
                <a:spcPct val="0"/>
              </a:spcBef>
              <a:buFont typeface="Wingdings" pitchFamily="2" charset="2"/>
              <a:buChar char="Ø"/>
            </a:pPr>
            <a:endParaRPr lang="en-ZA" sz="1600" dirty="0" smtClean="0">
              <a:ea typeface="+mj-ea"/>
              <a:cs typeface="+mj-cs"/>
            </a:endParaRPr>
          </a:p>
          <a:p>
            <a:pPr lvl="1">
              <a:spcBef>
                <a:spcPct val="0"/>
              </a:spcBef>
              <a:buFont typeface="Wingdings" pitchFamily="2" charset="2"/>
              <a:buChar char="Ø"/>
            </a:pPr>
            <a:endParaRPr lang="en-ZA" sz="1600" dirty="0" smtClean="0">
              <a:ea typeface="+mj-ea"/>
              <a:cs typeface="+mj-cs"/>
            </a:endParaRPr>
          </a:p>
          <a:p>
            <a:pPr lvl="1">
              <a:spcBef>
                <a:spcPct val="0"/>
              </a:spcBef>
              <a:buFont typeface="Wingdings" pitchFamily="2" charset="2"/>
              <a:buChar char="Ø"/>
            </a:pPr>
            <a:endParaRPr lang="en-ZA" sz="1600" dirty="0" smtClean="0">
              <a:ea typeface="+mj-ea"/>
              <a:cs typeface="+mj-cs"/>
            </a:endParaRPr>
          </a:p>
          <a:p>
            <a:pPr>
              <a:spcBef>
                <a:spcPct val="0"/>
              </a:spcBef>
              <a:buFont typeface="Wingdings" pitchFamily="2" charset="2"/>
              <a:buChar char="Ø"/>
            </a:pPr>
            <a:endParaRPr kumimoji="0" lang="en-ZA" sz="1600" b="0" i="0" u="none" strike="noStrike" kern="1200" cap="none" spc="0" normalizeH="0" dirty="0" smtClean="0">
              <a:ln>
                <a:noFill/>
              </a:ln>
              <a:solidFill>
                <a:schemeClr val="tx1"/>
              </a:solidFill>
              <a:effectLst/>
              <a:uLnTx/>
              <a:uFillTx/>
              <a:ea typeface="+mj-ea"/>
              <a:cs typeface="+mj-cs"/>
            </a:endParaRPr>
          </a:p>
          <a:p>
            <a:pPr>
              <a:spcBef>
                <a:spcPct val="0"/>
              </a:spcBef>
            </a:pPr>
            <a:r>
              <a:rPr lang="en-ZA" sz="1600" dirty="0" smtClean="0">
                <a:ea typeface="+mj-ea"/>
                <a:cs typeface="+mj-cs"/>
              </a:rPr>
              <a:t>    </a:t>
            </a:r>
            <a:endParaRPr kumimoji="0" lang="en-ZA" sz="1600" b="0" i="0" u="none" strike="noStrike" kern="1200" cap="none" spc="0" normalizeH="0" dirty="0" smtClean="0">
              <a:ln>
                <a:noFill/>
              </a:ln>
              <a:solidFill>
                <a:schemeClr val="tx1"/>
              </a:solidFill>
              <a:effectLst/>
              <a:uLnTx/>
              <a:uFillTx/>
              <a:ea typeface="+mj-ea"/>
              <a:cs typeface="+mj-cs"/>
            </a:endParaRPr>
          </a:p>
          <a:p>
            <a:pPr lvl="1">
              <a:spcBef>
                <a:spcPct val="0"/>
              </a:spcBef>
              <a:buFont typeface="Wingdings" pitchFamily="2" charset="2"/>
              <a:buChar char="Ø"/>
            </a:pPr>
            <a:endParaRPr lang="en-ZA" sz="1600" baseline="0" noProof="0" dirty="0" smtClean="0">
              <a:ea typeface="+mj-ea"/>
              <a:cs typeface="+mj-cs"/>
            </a:endParaRPr>
          </a:p>
          <a:p>
            <a:pPr lvl="1">
              <a:spcBef>
                <a:spcPct val="0"/>
              </a:spcBef>
            </a:pPr>
            <a:endParaRPr lang="en-ZA" sz="1600" noProof="0" dirty="0" smtClean="0">
              <a:ea typeface="+mj-ea"/>
              <a:cs typeface="+mj-cs"/>
            </a:endParaRPr>
          </a:p>
          <a:p>
            <a:pPr lvl="1">
              <a:spcBef>
                <a:spcPct val="0"/>
              </a:spcBef>
            </a:pPr>
            <a:endParaRPr kumimoji="0" lang="en-ZA" sz="1600" b="0" i="0" u="none" strike="noStrike" kern="1200" cap="none" spc="0" normalizeH="0" baseline="0" noProof="0" dirty="0" smtClean="0">
              <a:ln>
                <a:noFill/>
              </a:ln>
              <a:solidFill>
                <a:schemeClr val="tx1"/>
              </a:solidFill>
              <a:effectLst/>
              <a:uLnTx/>
              <a:uFillTx/>
              <a:ea typeface="+mj-ea"/>
              <a:cs typeface="+mj-cs"/>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563563"/>
          </a:xfrm>
        </p:spPr>
        <p:txBody>
          <a:bodyPr/>
          <a:lstStyle/>
          <a:p>
            <a:r>
              <a:rPr lang="en-ZA" dirty="0" smtClean="0"/>
              <a:t>Unit 1 – Oral Solid Dosage Facility</a:t>
            </a:r>
            <a:endParaRPr lang="en-ZA" dirty="0"/>
          </a:p>
        </p:txBody>
      </p:sp>
      <p:sp>
        <p:nvSpPr>
          <p:cNvPr id="3" name="Subtitle 2"/>
          <p:cNvSpPr>
            <a:spLocks noGrp="1"/>
          </p:cNvSpPr>
          <p:nvPr>
            <p:ph type="subTitle" idx="4294967295"/>
          </p:nvPr>
        </p:nvSpPr>
        <p:spPr>
          <a:xfrm>
            <a:off x="315632" y="1032156"/>
            <a:ext cx="8519085" cy="5207281"/>
          </a:xfrm>
        </p:spPr>
        <p:txBody>
          <a:bodyPr>
            <a:normAutofit/>
          </a:bodyPr>
          <a:lstStyle/>
          <a:p>
            <a:pPr marL="268288" indent="-268288" algn="just">
              <a:buSzPct val="120000"/>
              <a:buFont typeface="Calibri" pitchFamily="34" charset="0"/>
              <a:buChar char="•"/>
            </a:pPr>
            <a:r>
              <a:rPr lang="en-ZA" b="1" dirty="0" smtClean="0">
                <a:solidFill>
                  <a:srgbClr val="000000"/>
                </a:solidFill>
              </a:rPr>
              <a:t>In 2005, an investment was made in the construction of an FDA-approved facility in response to the HIV/AIDS pandemic in Africa</a:t>
            </a:r>
          </a:p>
          <a:p>
            <a:pPr marL="268288" indent="-268288" algn="just">
              <a:buSzPct val="120000"/>
              <a:buNone/>
            </a:pPr>
            <a:endParaRPr lang="en-ZA" dirty="0" smtClean="0"/>
          </a:p>
          <a:p>
            <a:pPr marL="268288" indent="-268288" algn="just">
              <a:buSzPct val="120000"/>
              <a:buNone/>
            </a:pPr>
            <a:endParaRPr lang="en-ZA" dirty="0" smtClean="0"/>
          </a:p>
          <a:p>
            <a:pPr marL="268288" indent="-268288" algn="just">
              <a:buSzPct val="120000"/>
              <a:buFont typeface="Calibri" pitchFamily="34" charset="0"/>
              <a:buChar char="•"/>
            </a:pPr>
            <a:r>
              <a:rPr lang="en-ZA" b="1" dirty="0" smtClean="0"/>
              <a:t>High volume production of tablets and capsules</a:t>
            </a:r>
          </a:p>
          <a:p>
            <a:pPr marL="268288" indent="-268288" algn="just">
              <a:buSzPct val="120000"/>
              <a:buNone/>
            </a:pPr>
            <a:endParaRPr lang="en-ZA" dirty="0" smtClean="0"/>
          </a:p>
          <a:p>
            <a:pPr marL="268288" indent="-268288" algn="just">
              <a:buSzPct val="120000"/>
              <a:buNone/>
            </a:pPr>
            <a:endParaRPr lang="en-ZA" dirty="0" smtClean="0"/>
          </a:p>
          <a:p>
            <a:pPr marL="268288" indent="-268288" algn="just">
              <a:buSzPct val="120000"/>
              <a:buFont typeface="Calibri" pitchFamily="34" charset="0"/>
              <a:buChar char="•"/>
            </a:pPr>
            <a:r>
              <a:rPr lang="en-ZA" b="1" dirty="0" smtClean="0"/>
              <a:t>The facility was successfully re-inspected by FDA, MRHA and WHO in 2010</a:t>
            </a:r>
          </a:p>
          <a:p>
            <a:pPr marL="268288" indent="-268288" algn="just">
              <a:buNone/>
            </a:pPr>
            <a:endParaRPr lang="en-ZA" sz="1200" dirty="0" smtClean="0"/>
          </a:p>
          <a:p>
            <a:pPr marL="454025" lvl="1" algn="just">
              <a:buClrTx/>
            </a:pPr>
            <a:r>
              <a:rPr lang="en-ZA" dirty="0" smtClean="0"/>
              <a:t>No major findings reported</a:t>
            </a:r>
          </a:p>
          <a:p>
            <a:pPr marL="268288" indent="-268288" algn="just">
              <a:buNone/>
            </a:pPr>
            <a:endParaRPr lang="en-ZA" dirty="0" smtClean="0"/>
          </a:p>
          <a:p>
            <a:pPr marL="268288" indent="-268288" algn="just">
              <a:buNone/>
            </a:pPr>
            <a:endParaRPr lang="en-ZA" b="1" dirty="0" smtClean="0"/>
          </a:p>
          <a:p>
            <a:pPr marL="268288" indent="-268288" algn="just">
              <a:buSzPct val="120000"/>
              <a:buFont typeface="Calibri" pitchFamily="34" charset="0"/>
              <a:buChar char="•"/>
              <a:defRPr/>
            </a:pPr>
            <a:r>
              <a:rPr lang="en-ZA" b="1" dirty="0" smtClean="0"/>
              <a:t>Unit 1 currently manufactures 2.8 billion tablets</a:t>
            </a:r>
          </a:p>
          <a:p>
            <a:pPr marL="268288" indent="-268288" algn="just">
              <a:buSzPct val="120000"/>
              <a:buNone/>
              <a:defRPr/>
            </a:pPr>
            <a:endParaRPr lang="en-ZA" dirty="0" smtClean="0"/>
          </a:p>
          <a:p>
            <a:pPr marL="268288" indent="-268288" algn="just">
              <a:buSzPct val="120000"/>
              <a:buNone/>
              <a:defRPr/>
            </a:pPr>
            <a:endParaRPr lang="en-ZA" dirty="0" smtClean="0"/>
          </a:p>
          <a:p>
            <a:pPr marL="268288" indent="-268288" algn="just">
              <a:buSzPct val="120000"/>
              <a:buFont typeface="Calibri" pitchFamily="34" charset="0"/>
              <a:buChar char="•"/>
              <a:defRPr/>
            </a:pPr>
            <a:r>
              <a:rPr lang="en-ZA" b="1" dirty="0" smtClean="0"/>
              <a:t>A granulation capacity expansion project to the value of R178 million is nearing completion (first suite in operation, with second and third suites in final stages)</a:t>
            </a:r>
          </a:p>
          <a:p>
            <a:pPr marL="268288" indent="-268288" algn="just">
              <a:buNone/>
              <a:defRPr/>
            </a:pPr>
            <a:endParaRPr lang="en-ZA" sz="1000" dirty="0" smtClean="0"/>
          </a:p>
          <a:p>
            <a:pPr marL="454025" lvl="1" algn="just">
              <a:buClr>
                <a:schemeClr val="accent1">
                  <a:lumMod val="50000"/>
                </a:schemeClr>
              </a:buClr>
              <a:defRPr/>
            </a:pPr>
            <a:r>
              <a:rPr lang="en-ZA" dirty="0" smtClean="0"/>
              <a:t>This will more double current granulation capacity to increase tabletting capacity</a:t>
            </a:r>
          </a:p>
          <a:p>
            <a:pPr marL="454025" lvl="1" indent="-268288">
              <a:buFont typeface="Wingdings 3" pitchFamily="18" charset="2"/>
              <a:buChar char=""/>
            </a:pPr>
            <a:endParaRPr lang="en-ZA" dirty="0" smtClean="0"/>
          </a:p>
          <a:p>
            <a:pPr marL="454025" lvl="1" indent="-268288">
              <a:lnSpc>
                <a:spcPct val="200000"/>
              </a:lnSpc>
              <a:buFont typeface="Wingdings" pitchFamily="2" charset="2"/>
              <a:buChar char="§"/>
            </a:pPr>
            <a:endParaRPr lang="en-ZA" dirty="0" smtClean="0"/>
          </a:p>
          <a:p>
            <a:pPr marL="538163" indent="-174625">
              <a:buFontTx/>
              <a:buChar char="-"/>
            </a:pPr>
            <a:endParaRPr lang="en-ZA" dirty="0" smtClean="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563563"/>
          </a:xfrm>
        </p:spPr>
        <p:txBody>
          <a:bodyPr/>
          <a:lstStyle/>
          <a:p>
            <a:r>
              <a:rPr lang="en-ZA" dirty="0" smtClean="0"/>
              <a:t>Unit 2 – Oral Solid Dosage Facility</a:t>
            </a:r>
            <a:endParaRPr lang="en-ZA" dirty="0"/>
          </a:p>
        </p:txBody>
      </p:sp>
      <p:sp>
        <p:nvSpPr>
          <p:cNvPr id="3" name="Subtitle 2"/>
          <p:cNvSpPr>
            <a:spLocks noGrp="1"/>
          </p:cNvSpPr>
          <p:nvPr>
            <p:ph type="subTitle" idx="4294967295"/>
          </p:nvPr>
        </p:nvSpPr>
        <p:spPr>
          <a:xfrm>
            <a:off x="315632" y="1032156"/>
            <a:ext cx="8519085" cy="5207281"/>
          </a:xfrm>
        </p:spPr>
        <p:txBody>
          <a:bodyPr>
            <a:normAutofit/>
          </a:bodyPr>
          <a:lstStyle/>
          <a:p>
            <a:pPr marL="342900" indent="-342900" algn="just">
              <a:buNone/>
              <a:defRPr/>
            </a:pPr>
            <a:r>
              <a:rPr lang="en-ZA" b="1" u="sng" dirty="0" smtClean="0"/>
              <a:t>Unit 2</a:t>
            </a:r>
          </a:p>
          <a:p>
            <a:pPr marL="342900" indent="-342900" algn="just">
              <a:buNone/>
              <a:defRPr/>
            </a:pPr>
            <a:endParaRPr lang="en-ZA" dirty="0" smtClean="0"/>
          </a:p>
          <a:p>
            <a:pPr marL="268288" indent="-268288" algn="just">
              <a:buSzPct val="120000"/>
              <a:buFont typeface="Calibri" pitchFamily="34" charset="0"/>
              <a:buChar char="•"/>
              <a:defRPr/>
            </a:pPr>
            <a:r>
              <a:rPr lang="en-ZA" dirty="0" smtClean="0"/>
              <a:t>2.0 billion tablets are manufactured in this area</a:t>
            </a:r>
          </a:p>
          <a:p>
            <a:pPr marL="268288" indent="-268288" algn="just">
              <a:buSzPct val="120000"/>
              <a:buFont typeface="Calibri" pitchFamily="34" charset="0"/>
              <a:buChar char="•"/>
              <a:defRPr/>
            </a:pPr>
            <a:r>
              <a:rPr lang="en-ZA" dirty="0" smtClean="0"/>
              <a:t>Total capacity = 3 billion tablets</a:t>
            </a:r>
          </a:p>
          <a:p>
            <a:pPr marL="342900" indent="-342900" algn="just">
              <a:buNone/>
              <a:defRPr/>
            </a:pPr>
            <a:endParaRPr lang="en-ZA" u="sng" dirty="0" smtClean="0">
              <a:latin typeface="Trebuchet MS" pitchFamily="34" charset="0"/>
            </a:endParaRPr>
          </a:p>
          <a:p>
            <a:pPr marL="342900" indent="-342900" algn="just">
              <a:buNone/>
              <a:defRPr/>
            </a:pPr>
            <a:r>
              <a:rPr lang="en-ZA" b="1" u="sng" dirty="0" smtClean="0"/>
              <a:t>Part 2A – Fluid Bed Dried (FBD) products</a:t>
            </a:r>
          </a:p>
          <a:p>
            <a:pPr marL="258763" indent="-176213" algn="just">
              <a:buNone/>
              <a:defRPr/>
            </a:pPr>
            <a:endParaRPr lang="en-ZA" dirty="0" smtClean="0"/>
          </a:p>
          <a:p>
            <a:pPr marL="258763" indent="-258763" algn="just">
              <a:buSzPct val="120000"/>
              <a:buFont typeface="Calibri" pitchFamily="34" charset="0"/>
              <a:buChar char="•"/>
              <a:defRPr/>
            </a:pPr>
            <a:r>
              <a:rPr lang="en-ZA" sz="1400" dirty="0" smtClean="0"/>
              <a:t>Small to medium volume solids production for selected regulated markets</a:t>
            </a:r>
          </a:p>
          <a:p>
            <a:pPr marL="258763" indent="-258763" algn="just">
              <a:buSzPct val="120000"/>
              <a:buFont typeface="Calibri" pitchFamily="34" charset="0"/>
              <a:buChar char="•"/>
              <a:defRPr/>
            </a:pPr>
            <a:r>
              <a:rPr lang="en-ZA" sz="1400" dirty="0" smtClean="0"/>
              <a:t>Reformulated products and investment in new equipment</a:t>
            </a:r>
          </a:p>
          <a:p>
            <a:pPr marL="258763" indent="-258763" algn="just">
              <a:buSzPct val="120000"/>
              <a:buFont typeface="Calibri" pitchFamily="34" charset="0"/>
              <a:buChar char="•"/>
              <a:defRPr/>
            </a:pPr>
            <a:r>
              <a:rPr lang="en-ZA" sz="1400" dirty="0" smtClean="0"/>
              <a:t>Improved process flow and hence more efficient manufacturing process</a:t>
            </a:r>
          </a:p>
          <a:p>
            <a:pPr marL="258763" indent="-258763" algn="just">
              <a:buSzPct val="120000"/>
              <a:buFont typeface="Calibri" pitchFamily="34" charset="0"/>
              <a:buChar char="•"/>
              <a:defRPr/>
            </a:pPr>
            <a:r>
              <a:rPr lang="en-ZA" sz="1400" dirty="0" smtClean="0"/>
              <a:t>Increased automation and improved yields</a:t>
            </a:r>
          </a:p>
          <a:p>
            <a:pPr marL="258763" indent="-258763" algn="just">
              <a:buSzPct val="120000"/>
              <a:buFont typeface="Calibri" pitchFamily="34" charset="0"/>
              <a:buChar char="•"/>
              <a:defRPr/>
            </a:pPr>
            <a:r>
              <a:rPr lang="en-ZA" sz="1400" dirty="0" smtClean="0"/>
              <a:t>Reduction in conversion costs</a:t>
            </a:r>
          </a:p>
          <a:p>
            <a:pPr marL="258763" indent="-258763" algn="just">
              <a:buSzPct val="120000"/>
              <a:buFont typeface="Calibri" pitchFamily="34" charset="0"/>
              <a:buChar char="•"/>
              <a:defRPr/>
            </a:pPr>
            <a:r>
              <a:rPr lang="en-ZA" sz="1400" dirty="0" smtClean="0"/>
              <a:t>96</a:t>
            </a:r>
            <a:r>
              <a:rPr lang="en-ZA" sz="1400" dirty="0" smtClean="0">
                <a:solidFill>
                  <a:schemeClr val="accent5">
                    <a:lumMod val="75000"/>
                  </a:schemeClr>
                </a:solidFill>
              </a:rPr>
              <a:t> </a:t>
            </a:r>
            <a:r>
              <a:rPr lang="en-ZA" sz="1400" dirty="0" smtClean="0"/>
              <a:t>tabletted products have been transferred into Unit 2A; 40 products will be transferred by July 2011</a:t>
            </a:r>
          </a:p>
          <a:p>
            <a:pPr marL="268288" indent="-268288" algn="just">
              <a:buNone/>
              <a:defRPr/>
            </a:pPr>
            <a:endParaRPr lang="en-ZA" dirty="0" smtClean="0"/>
          </a:p>
          <a:p>
            <a:pPr marL="342900" indent="-342900">
              <a:buNone/>
              <a:defRPr/>
            </a:pPr>
            <a:r>
              <a:rPr lang="en-ZA" b="1" u="sng" dirty="0" smtClean="0"/>
              <a:t>Part 2B – Oven dried products</a:t>
            </a:r>
          </a:p>
          <a:p>
            <a:pPr marL="258763" indent="-176213" algn="just">
              <a:buNone/>
              <a:defRPr/>
            </a:pPr>
            <a:endParaRPr lang="en-ZA" dirty="0" smtClean="0"/>
          </a:p>
          <a:p>
            <a:pPr marL="258763" indent="-258763" algn="just">
              <a:buSzPct val="120000"/>
              <a:buFont typeface="Calibri" pitchFamily="34" charset="0"/>
              <a:buChar char="•"/>
              <a:defRPr/>
            </a:pPr>
            <a:r>
              <a:rPr lang="en-ZA" dirty="0" smtClean="0"/>
              <a:t>Small volume solids production for selected regulated markets</a:t>
            </a:r>
          </a:p>
          <a:p>
            <a:pPr marL="258763" indent="-258763" algn="just">
              <a:buSzPct val="120000"/>
              <a:buFont typeface="Calibri" pitchFamily="34" charset="0"/>
              <a:buChar char="•"/>
              <a:defRPr/>
            </a:pPr>
            <a:r>
              <a:rPr lang="en-ZA" dirty="0" smtClean="0"/>
              <a:t>Investment in new equipment</a:t>
            </a:r>
          </a:p>
          <a:p>
            <a:pPr marL="258763" indent="-258763" algn="just">
              <a:buSzPct val="120000"/>
              <a:buFont typeface="Calibri" pitchFamily="34" charset="0"/>
              <a:buChar char="•"/>
              <a:defRPr/>
            </a:pPr>
            <a:r>
              <a:rPr lang="en-ZA" dirty="0" smtClean="0"/>
              <a:t>Increased automation and improved yields</a:t>
            </a:r>
          </a:p>
          <a:p>
            <a:pPr marL="258763" indent="-258763" algn="just">
              <a:buSzPct val="120000"/>
              <a:buFont typeface="Calibri" pitchFamily="34" charset="0"/>
              <a:buChar char="•"/>
              <a:defRPr/>
            </a:pPr>
            <a:r>
              <a:rPr lang="en-ZA" dirty="0" smtClean="0"/>
              <a:t>6</a:t>
            </a:r>
            <a:r>
              <a:rPr lang="en-ZA" dirty="0" smtClean="0">
                <a:solidFill>
                  <a:schemeClr val="accent5">
                    <a:lumMod val="75000"/>
                  </a:schemeClr>
                </a:solidFill>
              </a:rPr>
              <a:t> </a:t>
            </a:r>
            <a:r>
              <a:rPr lang="en-ZA" dirty="0" smtClean="0"/>
              <a:t>products have been transferred into Unit 2B</a:t>
            </a:r>
          </a:p>
          <a:p>
            <a:pPr marL="258763" indent="-258763" algn="just">
              <a:buSzPct val="120000"/>
              <a:buFont typeface="Calibri" pitchFamily="34" charset="0"/>
              <a:buChar char="•"/>
              <a:defRPr/>
            </a:pPr>
            <a:r>
              <a:rPr lang="en-ZA" dirty="0" smtClean="0"/>
              <a:t>61 products remain to be transferred by April 2012</a:t>
            </a:r>
            <a:endParaRPr lang="en-ZA" sz="1600" b="1" dirty="0" smtClean="0"/>
          </a:p>
          <a:p>
            <a:pPr marL="454025" lvl="1" indent="-268288" algn="just">
              <a:defRPr/>
            </a:pPr>
            <a:endParaRPr lang="en-ZA" sz="1600" b="1" dirty="0" smtClean="0">
              <a:solidFill>
                <a:srgbClr val="0000CC"/>
              </a:solidFill>
            </a:endParaRPr>
          </a:p>
          <a:p>
            <a:pPr marL="454025" lvl="1" indent="-268288" algn="just">
              <a:defRPr/>
            </a:pPr>
            <a:endParaRPr lang="en-ZA" sz="1600" b="1" dirty="0" smtClean="0">
              <a:solidFill>
                <a:srgbClr val="0000CC"/>
              </a:solidFill>
            </a:endParaRPr>
          </a:p>
          <a:p>
            <a:pPr marL="454025" lvl="1" indent="-268288" algn="just">
              <a:defRPr/>
            </a:pPr>
            <a:endParaRPr lang="en-ZA" sz="1600" b="1" dirty="0" smtClean="0">
              <a:solidFill>
                <a:srgbClr val="0000CC"/>
              </a:solidFill>
            </a:endParaRPr>
          </a:p>
          <a:p>
            <a:pPr marL="454025" lvl="1" indent="-268288" algn="just">
              <a:defRPr/>
            </a:pPr>
            <a:endParaRPr lang="en-ZA" sz="1600" b="1" dirty="0" smtClean="0">
              <a:solidFill>
                <a:srgbClr val="0000CC"/>
              </a:solidFill>
            </a:endParaRPr>
          </a:p>
          <a:p>
            <a:pPr marL="268288" indent="-268288" algn="just">
              <a:defRPr/>
            </a:pPr>
            <a:endParaRPr lang="en-ZA" dirty="0" smtClean="0"/>
          </a:p>
          <a:p>
            <a:pPr marL="342900" indent="-342900">
              <a:buFont typeface="Wingdings 3" pitchFamily="18" charset="2"/>
              <a:buChar char=""/>
              <a:defRPr/>
            </a:pPr>
            <a:endParaRPr lang="en-ZA" dirty="0" smtClean="0"/>
          </a:p>
          <a:p>
            <a:pPr marL="342900" indent="-342900">
              <a:buNone/>
              <a:defRPr/>
            </a:pPr>
            <a:endParaRPr lang="en-ZA" dirty="0" smtClean="0"/>
          </a:p>
          <a:p>
            <a:pPr marL="454025" lvl="1" indent="-268288">
              <a:buFont typeface="Wingdings 3" pitchFamily="18" charset="2"/>
              <a:buChar char=""/>
            </a:pPr>
            <a:endParaRPr lang="en-ZA" dirty="0" smtClean="0"/>
          </a:p>
          <a:p>
            <a:pPr marL="454025" lvl="1" indent="-268288">
              <a:lnSpc>
                <a:spcPct val="200000"/>
              </a:lnSpc>
              <a:buFont typeface="Wingdings" pitchFamily="2" charset="2"/>
              <a:buChar char="§"/>
            </a:pPr>
            <a:endParaRPr lang="en-ZA" dirty="0" smtClean="0"/>
          </a:p>
          <a:p>
            <a:pPr marL="538163" indent="-174625">
              <a:buFontTx/>
              <a:buChar char="-"/>
            </a:pPr>
            <a:endParaRPr lang="en-ZA" dirty="0" smtClean="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563563"/>
          </a:xfrm>
        </p:spPr>
        <p:txBody>
          <a:bodyPr/>
          <a:lstStyle/>
          <a:p>
            <a:r>
              <a:rPr lang="en-ZA" dirty="0" smtClean="0"/>
              <a:t>Unit 3 – General Facility</a:t>
            </a:r>
            <a:endParaRPr lang="en-ZA" dirty="0"/>
          </a:p>
        </p:txBody>
      </p:sp>
      <p:sp>
        <p:nvSpPr>
          <p:cNvPr id="3" name="Subtitle 2"/>
          <p:cNvSpPr>
            <a:spLocks noGrp="1"/>
          </p:cNvSpPr>
          <p:nvPr>
            <p:ph type="subTitle" idx="4294967295"/>
          </p:nvPr>
        </p:nvSpPr>
        <p:spPr>
          <a:xfrm>
            <a:off x="315632" y="1032156"/>
            <a:ext cx="8519085" cy="5441669"/>
          </a:xfrm>
        </p:spPr>
        <p:txBody>
          <a:bodyPr>
            <a:normAutofit/>
          </a:bodyPr>
          <a:lstStyle/>
          <a:p>
            <a:pPr algn="just"/>
            <a:endParaRPr lang="en-ZA" sz="1800" dirty="0" smtClean="0"/>
          </a:p>
          <a:p>
            <a:pPr algn="just">
              <a:buSzPct val="120000"/>
              <a:buFont typeface="Calibri" pitchFamily="34" charset="0"/>
              <a:buChar char="•"/>
            </a:pPr>
            <a:r>
              <a:rPr lang="en-ZA" sz="1800" b="1" dirty="0" smtClean="0"/>
              <a:t>A phased process for the transfer of products to Unit 1 and Unit 2 is in progress</a:t>
            </a:r>
          </a:p>
          <a:p>
            <a:pPr algn="just">
              <a:buSzPct val="120000"/>
              <a:buFont typeface="Calibri" pitchFamily="34" charset="0"/>
              <a:buChar char="•"/>
            </a:pPr>
            <a:endParaRPr lang="en-ZA" sz="1800" b="1" dirty="0" smtClean="0"/>
          </a:p>
          <a:p>
            <a:pPr algn="just">
              <a:buSzPct val="120000"/>
              <a:buFont typeface="Calibri" pitchFamily="34" charset="0"/>
              <a:buChar char="•"/>
            </a:pPr>
            <a:endParaRPr lang="en-ZA" sz="1800" b="1" dirty="0" smtClean="0"/>
          </a:p>
          <a:p>
            <a:pPr algn="just">
              <a:buSzPct val="120000"/>
              <a:buFont typeface="Calibri" pitchFamily="34" charset="0"/>
              <a:buChar char="•"/>
            </a:pPr>
            <a:endParaRPr lang="en-ZA" sz="1800" b="1" dirty="0" smtClean="0"/>
          </a:p>
          <a:p>
            <a:pPr algn="just">
              <a:buSzPct val="120000"/>
              <a:buFont typeface="Calibri" pitchFamily="34" charset="0"/>
              <a:buChar char="•"/>
            </a:pPr>
            <a:r>
              <a:rPr lang="en-ZA" sz="1800" b="1" dirty="0" smtClean="0"/>
              <a:t>Bulk tablet manufacturing at Unit 3 will be decommissioned by end June 2011</a:t>
            </a:r>
          </a:p>
          <a:p>
            <a:pPr algn="just">
              <a:buSzPct val="120000"/>
              <a:buFont typeface="Calibri" pitchFamily="34" charset="0"/>
              <a:buChar char="•"/>
            </a:pPr>
            <a:endParaRPr lang="en-ZA" sz="1800" b="1" dirty="0" smtClean="0"/>
          </a:p>
          <a:p>
            <a:pPr algn="just">
              <a:buSzPct val="120000"/>
              <a:buFont typeface="Calibri" pitchFamily="34" charset="0"/>
              <a:buChar char="•"/>
            </a:pPr>
            <a:endParaRPr lang="en-ZA" sz="1800" b="1" dirty="0" smtClean="0"/>
          </a:p>
          <a:p>
            <a:pPr algn="just">
              <a:buSzPct val="120000"/>
              <a:buFont typeface="Calibri" pitchFamily="34" charset="0"/>
              <a:buChar char="•"/>
            </a:pPr>
            <a:endParaRPr lang="en-ZA" sz="1800" b="1" dirty="0" smtClean="0"/>
          </a:p>
          <a:p>
            <a:pPr algn="just">
              <a:buSzPct val="120000"/>
              <a:buFont typeface="Calibri" pitchFamily="34" charset="0"/>
              <a:buChar char="•"/>
            </a:pPr>
            <a:r>
              <a:rPr lang="en-ZA" sz="1800" b="1" dirty="0" smtClean="0"/>
              <a:t>Semi-solids (creams, ointments and suppositories) and Liquid Lennon Dutch Medicines have been transferred to East London</a:t>
            </a:r>
          </a:p>
          <a:p>
            <a:pPr algn="just">
              <a:buSzPct val="120000"/>
              <a:buFont typeface="Calibri" pitchFamily="34" charset="0"/>
              <a:buChar char="•"/>
            </a:pPr>
            <a:endParaRPr lang="en-ZA" sz="1800" b="1" dirty="0" smtClean="0"/>
          </a:p>
          <a:p>
            <a:pPr algn="just">
              <a:buSzPct val="120000"/>
              <a:buFont typeface="Calibri" pitchFamily="34" charset="0"/>
              <a:buChar char="•"/>
            </a:pPr>
            <a:endParaRPr lang="en-ZA" sz="1800" b="1" dirty="0" smtClean="0"/>
          </a:p>
          <a:p>
            <a:pPr algn="just">
              <a:buSzPct val="120000"/>
              <a:buFont typeface="Calibri" pitchFamily="34" charset="0"/>
              <a:buChar char="•"/>
            </a:pPr>
            <a:endParaRPr lang="en-ZA" sz="1800" b="1" dirty="0" smtClean="0"/>
          </a:p>
          <a:p>
            <a:pPr algn="just">
              <a:buSzPct val="120000"/>
              <a:buFont typeface="Calibri" pitchFamily="34" charset="0"/>
              <a:buChar char="•"/>
            </a:pPr>
            <a:r>
              <a:rPr lang="en-ZA" sz="1800" b="1" dirty="0" smtClean="0"/>
              <a:t>Packing for the local market remains in this area</a:t>
            </a:r>
            <a:endParaRPr lang="en-ZA" sz="1800" b="1" dirty="0" smtClean="0">
              <a:solidFill>
                <a:srgbClr val="FF0066"/>
              </a:solidFill>
            </a:endParaRPr>
          </a:p>
          <a:p>
            <a:pPr>
              <a:buSzPct val="120000"/>
              <a:buFont typeface="Calibri" pitchFamily="34" charset="0"/>
              <a:buChar char="•"/>
            </a:pPr>
            <a:endParaRPr lang="en-US" sz="1800" dirty="0" smtClean="0"/>
          </a:p>
          <a:p>
            <a:pPr lvl="1"/>
            <a:endParaRPr lang="en-ZA" sz="1800" dirty="0" smtClean="0"/>
          </a:p>
          <a:p>
            <a:pPr marL="342900" indent="-342900">
              <a:buFont typeface="Wingdings 3" pitchFamily="18" charset="2"/>
              <a:buChar char=""/>
              <a:defRPr/>
            </a:pPr>
            <a:endParaRPr lang="en-ZA" dirty="0" smtClean="0"/>
          </a:p>
          <a:p>
            <a:pPr marL="454025" lvl="1" indent="-268288">
              <a:buFont typeface="Wingdings 3" pitchFamily="18" charset="2"/>
              <a:buChar char=""/>
            </a:pPr>
            <a:endParaRPr lang="en-ZA" dirty="0" smtClean="0"/>
          </a:p>
          <a:p>
            <a:pPr marL="454025" lvl="1" indent="-268288">
              <a:lnSpc>
                <a:spcPct val="200000"/>
              </a:lnSpc>
              <a:buFont typeface="Wingdings" pitchFamily="2" charset="2"/>
              <a:buChar char="§"/>
            </a:pPr>
            <a:endParaRPr lang="en-ZA" dirty="0" smtClean="0"/>
          </a:p>
          <a:p>
            <a:pPr marL="538163" indent="-174625">
              <a:buFontTx/>
              <a:buChar char="-"/>
            </a:pPr>
            <a:endParaRPr lang="en-ZA" dirty="0" smtClean="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590067"/>
          </a:xfrm>
        </p:spPr>
        <p:txBody>
          <a:bodyPr/>
          <a:lstStyle/>
          <a:p>
            <a:r>
              <a:rPr lang="en-ZA" dirty="0" smtClean="0"/>
              <a:t>Flow Diagram of the Tabletting Processes</a:t>
            </a:r>
            <a:endParaRPr lang="en-ZA" dirty="0"/>
          </a:p>
        </p:txBody>
      </p:sp>
      <p:grpSp>
        <p:nvGrpSpPr>
          <p:cNvPr id="143" name="Group 142"/>
          <p:cNvGrpSpPr/>
          <p:nvPr/>
        </p:nvGrpSpPr>
        <p:grpSpPr>
          <a:xfrm>
            <a:off x="714348" y="994952"/>
            <a:ext cx="7794867" cy="5357850"/>
            <a:chOff x="714348" y="994952"/>
            <a:chExt cx="7794867" cy="5357850"/>
          </a:xfrm>
        </p:grpSpPr>
        <p:sp>
          <p:nvSpPr>
            <p:cNvPr id="4" name="Rectangle 3"/>
            <p:cNvSpPr/>
            <p:nvPr/>
          </p:nvSpPr>
          <p:spPr>
            <a:xfrm>
              <a:off x="714348" y="994952"/>
              <a:ext cx="7715304" cy="5357850"/>
            </a:xfrm>
            <a:prstGeom prst="rect">
              <a:avLst/>
            </a:prstGeom>
            <a:noFill/>
            <a:ln>
              <a:noFill/>
            </a:ln>
            <a:scene3d>
              <a:camera prst="orthographicFront"/>
              <a:lightRig rig="threePt" dir="t"/>
            </a:scene3d>
            <a:sp3d>
              <a:bevelT prst="convex"/>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600" dirty="0">
                <a:latin typeface="+mj-lt"/>
              </a:endParaRPr>
            </a:p>
          </p:txBody>
        </p:sp>
        <p:pic>
          <p:nvPicPr>
            <p:cNvPr id="5" name="Picture 4"/>
            <p:cNvPicPr>
              <a:picLocks noChangeAspect="1" noChangeArrowheads="1"/>
            </p:cNvPicPr>
            <p:nvPr/>
          </p:nvPicPr>
          <p:blipFill>
            <a:blip r:embed="rId2" cstate="print">
              <a:clrChange>
                <a:clrFrom>
                  <a:srgbClr val="FFFFFF"/>
                </a:clrFrom>
                <a:clrTo>
                  <a:srgbClr val="FFFFFF">
                    <a:alpha val="0"/>
                  </a:srgbClr>
                </a:clrTo>
              </a:clrChange>
              <a:grayscl/>
            </a:blip>
            <a:srcRect/>
            <a:stretch>
              <a:fillRect/>
            </a:stretch>
          </p:blipFill>
          <p:spPr bwMode="auto">
            <a:xfrm>
              <a:off x="6481342" y="4916092"/>
              <a:ext cx="996372" cy="831850"/>
            </a:xfrm>
            <a:prstGeom prst="rect">
              <a:avLst/>
            </a:prstGeom>
            <a:noFill/>
            <a:ln w="9525">
              <a:solidFill>
                <a:schemeClr val="tx1"/>
              </a:solidFill>
              <a:miter lim="800000"/>
              <a:headEnd/>
              <a:tailEnd/>
            </a:ln>
          </p:spPr>
        </p:pic>
        <p:sp>
          <p:nvSpPr>
            <p:cNvPr id="6" name="Line 5"/>
            <p:cNvSpPr>
              <a:spLocks noChangeShapeType="1"/>
            </p:cNvSpPr>
            <p:nvPr/>
          </p:nvSpPr>
          <p:spPr bwMode="auto">
            <a:xfrm>
              <a:off x="4345620" y="5351067"/>
              <a:ext cx="671934" cy="1587"/>
            </a:xfrm>
            <a:prstGeom prst="line">
              <a:avLst/>
            </a:prstGeom>
            <a:noFill/>
            <a:ln w="9525">
              <a:solidFill>
                <a:schemeClr val="tx1"/>
              </a:solidFill>
              <a:round/>
              <a:headEnd/>
              <a:tailEnd type="stealth" w="lg" len="lg"/>
            </a:ln>
          </p:spPr>
          <p:txBody>
            <a:bodyPr/>
            <a:lstStyle/>
            <a:p>
              <a:endParaRPr lang="en-US" sz="1600" dirty="0">
                <a:solidFill>
                  <a:schemeClr val="tx1">
                    <a:lumMod val="85000"/>
                    <a:lumOff val="15000"/>
                  </a:schemeClr>
                </a:solidFill>
                <a:latin typeface="+mj-lt"/>
              </a:endParaRPr>
            </a:p>
          </p:txBody>
        </p:sp>
        <p:sp>
          <p:nvSpPr>
            <p:cNvPr id="7" name="Line 6"/>
            <p:cNvSpPr>
              <a:spLocks noChangeShapeType="1"/>
            </p:cNvSpPr>
            <p:nvPr/>
          </p:nvSpPr>
          <p:spPr bwMode="auto">
            <a:xfrm>
              <a:off x="4139758" y="4479529"/>
              <a:ext cx="1646" cy="358775"/>
            </a:xfrm>
            <a:prstGeom prst="line">
              <a:avLst/>
            </a:prstGeom>
            <a:noFill/>
            <a:ln w="9525">
              <a:solidFill>
                <a:schemeClr val="tx1"/>
              </a:solidFill>
              <a:round/>
              <a:headEnd/>
              <a:tailEnd type="stealth" w="lg" len="lg"/>
            </a:ln>
          </p:spPr>
          <p:txBody>
            <a:bodyPr/>
            <a:lstStyle/>
            <a:p>
              <a:endParaRPr lang="en-US" sz="1600" dirty="0">
                <a:solidFill>
                  <a:schemeClr val="tx1">
                    <a:lumMod val="85000"/>
                    <a:lumOff val="15000"/>
                  </a:schemeClr>
                </a:solidFill>
                <a:latin typeface="+mj-lt"/>
              </a:endParaRPr>
            </a:p>
          </p:txBody>
        </p:sp>
        <p:sp>
          <p:nvSpPr>
            <p:cNvPr id="8" name="Line 7"/>
            <p:cNvSpPr>
              <a:spLocks noChangeShapeType="1"/>
            </p:cNvSpPr>
            <p:nvPr/>
          </p:nvSpPr>
          <p:spPr bwMode="auto">
            <a:xfrm>
              <a:off x="6058393" y="5332017"/>
              <a:ext cx="362317" cy="1587"/>
            </a:xfrm>
            <a:prstGeom prst="line">
              <a:avLst/>
            </a:prstGeom>
            <a:noFill/>
            <a:ln w="9525">
              <a:solidFill>
                <a:schemeClr val="tx1"/>
              </a:solidFill>
              <a:round/>
              <a:headEnd/>
              <a:tailEnd type="stealth" w="lg" len="lg"/>
            </a:ln>
          </p:spPr>
          <p:txBody>
            <a:bodyPr/>
            <a:lstStyle/>
            <a:p>
              <a:endParaRPr lang="en-US" sz="1600" dirty="0">
                <a:solidFill>
                  <a:schemeClr val="tx1">
                    <a:lumMod val="85000"/>
                    <a:lumOff val="15000"/>
                  </a:schemeClr>
                </a:solidFill>
                <a:latin typeface="+mj-lt"/>
              </a:endParaRPr>
            </a:p>
          </p:txBody>
        </p:sp>
        <p:sp>
          <p:nvSpPr>
            <p:cNvPr id="9" name="Text Box 8"/>
            <p:cNvSpPr txBox="1">
              <a:spLocks noChangeArrowheads="1"/>
            </p:cNvSpPr>
            <p:nvPr/>
          </p:nvSpPr>
          <p:spPr bwMode="auto">
            <a:xfrm>
              <a:off x="884915" y="1346738"/>
              <a:ext cx="1561258" cy="338554"/>
            </a:xfrm>
            <a:prstGeom prst="rect">
              <a:avLst/>
            </a:prstGeom>
            <a:noFill/>
            <a:ln w="9525">
              <a:noFill/>
              <a:miter lim="800000"/>
              <a:headEnd/>
              <a:tailEnd/>
            </a:ln>
          </p:spPr>
          <p:txBody>
            <a:bodyPr>
              <a:spAutoFit/>
            </a:bodyPr>
            <a:lstStyle/>
            <a:p>
              <a:pPr>
                <a:spcBef>
                  <a:spcPct val="50000"/>
                </a:spcBef>
              </a:pPr>
              <a:r>
                <a:rPr lang="en-US" sz="1600" b="1" dirty="0">
                  <a:solidFill>
                    <a:srgbClr val="C00000"/>
                  </a:solidFill>
                  <a:latin typeface="+mj-lt"/>
                  <a:cs typeface="Arial" charset="0"/>
                </a:rPr>
                <a:t>Dispensing</a:t>
              </a:r>
            </a:p>
          </p:txBody>
        </p:sp>
        <p:sp>
          <p:nvSpPr>
            <p:cNvPr id="10" name="Text Box 9"/>
            <p:cNvSpPr txBox="1">
              <a:spLocks noChangeArrowheads="1"/>
            </p:cNvSpPr>
            <p:nvPr/>
          </p:nvSpPr>
          <p:spPr bwMode="auto">
            <a:xfrm>
              <a:off x="6585400" y="2704704"/>
              <a:ext cx="950260" cy="338554"/>
            </a:xfrm>
            <a:prstGeom prst="rect">
              <a:avLst/>
            </a:prstGeom>
            <a:noFill/>
            <a:ln w="9525">
              <a:noFill/>
              <a:miter lim="800000"/>
              <a:headEnd/>
              <a:tailEnd/>
            </a:ln>
          </p:spPr>
          <p:txBody>
            <a:bodyPr>
              <a:spAutoFit/>
            </a:bodyPr>
            <a:lstStyle/>
            <a:p>
              <a:pPr>
                <a:spcBef>
                  <a:spcPct val="50000"/>
                </a:spcBef>
              </a:pPr>
              <a:r>
                <a:rPr lang="en-US" sz="1600" b="1" dirty="0">
                  <a:solidFill>
                    <a:srgbClr val="C00000"/>
                  </a:solidFill>
                  <a:latin typeface="+mj-lt"/>
                  <a:cs typeface="Arial" charset="0"/>
                </a:rPr>
                <a:t>Blending </a:t>
              </a:r>
            </a:p>
          </p:txBody>
        </p:sp>
        <p:sp>
          <p:nvSpPr>
            <p:cNvPr id="11" name="Text Box 10"/>
            <p:cNvSpPr txBox="1">
              <a:spLocks noChangeArrowheads="1"/>
            </p:cNvSpPr>
            <p:nvPr/>
          </p:nvSpPr>
          <p:spPr bwMode="auto">
            <a:xfrm>
              <a:off x="6766589" y="1571603"/>
              <a:ext cx="1360337" cy="584775"/>
            </a:xfrm>
            <a:prstGeom prst="rect">
              <a:avLst/>
            </a:prstGeom>
            <a:noFill/>
            <a:ln w="9525">
              <a:noFill/>
              <a:miter lim="800000"/>
              <a:headEnd/>
              <a:tailEnd/>
            </a:ln>
          </p:spPr>
          <p:txBody>
            <a:bodyPr>
              <a:spAutoFit/>
            </a:bodyPr>
            <a:lstStyle/>
            <a:p>
              <a:pPr algn="ctr">
                <a:spcBef>
                  <a:spcPct val="50000"/>
                </a:spcBef>
              </a:pPr>
              <a:r>
                <a:rPr lang="en-US" sz="1600" b="1" dirty="0">
                  <a:solidFill>
                    <a:srgbClr val="C00000"/>
                  </a:solidFill>
                  <a:latin typeface="+mj-lt"/>
                  <a:cs typeface="Arial" charset="0"/>
                </a:rPr>
                <a:t>Fluidised Bed Dryer </a:t>
              </a:r>
            </a:p>
          </p:txBody>
        </p:sp>
        <p:sp>
          <p:nvSpPr>
            <p:cNvPr id="12" name="Text Box 11"/>
            <p:cNvSpPr txBox="1">
              <a:spLocks noChangeArrowheads="1"/>
            </p:cNvSpPr>
            <p:nvPr/>
          </p:nvSpPr>
          <p:spPr bwMode="auto">
            <a:xfrm>
              <a:off x="4786314" y="5687617"/>
              <a:ext cx="1571636" cy="584775"/>
            </a:xfrm>
            <a:prstGeom prst="rect">
              <a:avLst/>
            </a:prstGeom>
            <a:noFill/>
            <a:ln w="9525">
              <a:noFill/>
              <a:miter lim="800000"/>
              <a:headEnd/>
              <a:tailEnd/>
            </a:ln>
          </p:spPr>
          <p:txBody>
            <a:bodyPr wrap="square">
              <a:spAutoFit/>
            </a:bodyPr>
            <a:lstStyle/>
            <a:p>
              <a:pPr algn="ctr">
                <a:spcBef>
                  <a:spcPct val="50000"/>
                </a:spcBef>
              </a:pPr>
              <a:r>
                <a:rPr lang="en-US" sz="1600" b="1" dirty="0" smtClean="0">
                  <a:solidFill>
                    <a:srgbClr val="CC0000"/>
                  </a:solidFill>
                  <a:latin typeface="+mj-lt"/>
                  <a:cs typeface="Arial" charset="0"/>
                </a:rPr>
                <a:t>Coating / Capsule fill</a:t>
              </a:r>
              <a:endParaRPr lang="en-US" sz="1600" b="1" dirty="0">
                <a:solidFill>
                  <a:srgbClr val="CC0000"/>
                </a:solidFill>
                <a:latin typeface="+mj-lt"/>
                <a:cs typeface="Arial" charset="0"/>
              </a:endParaRPr>
            </a:p>
          </p:txBody>
        </p:sp>
        <p:sp>
          <p:nvSpPr>
            <p:cNvPr id="13" name="Text Box 12"/>
            <p:cNvSpPr txBox="1">
              <a:spLocks noChangeArrowheads="1"/>
            </p:cNvSpPr>
            <p:nvPr/>
          </p:nvSpPr>
          <p:spPr bwMode="auto">
            <a:xfrm>
              <a:off x="2227994" y="5226308"/>
              <a:ext cx="1352092" cy="338554"/>
            </a:xfrm>
            <a:prstGeom prst="rect">
              <a:avLst/>
            </a:prstGeom>
            <a:noFill/>
            <a:ln w="9525">
              <a:noFill/>
              <a:miter lim="800000"/>
              <a:headEnd/>
              <a:tailEnd/>
            </a:ln>
          </p:spPr>
          <p:txBody>
            <a:bodyPr wrap="square">
              <a:spAutoFit/>
            </a:bodyPr>
            <a:lstStyle/>
            <a:p>
              <a:pPr algn="ctr">
                <a:spcBef>
                  <a:spcPct val="50000"/>
                </a:spcBef>
              </a:pPr>
              <a:r>
                <a:rPr lang="en-US" sz="1600" b="1" dirty="0" smtClean="0">
                  <a:solidFill>
                    <a:srgbClr val="C00000"/>
                  </a:solidFill>
                  <a:latin typeface="+mj-lt"/>
                  <a:cs typeface="Arial" charset="0"/>
                </a:rPr>
                <a:t>Compression </a:t>
              </a:r>
              <a:endParaRPr lang="en-US" sz="1600" b="1" dirty="0">
                <a:solidFill>
                  <a:srgbClr val="C00000"/>
                </a:solidFill>
                <a:latin typeface="+mj-lt"/>
                <a:cs typeface="Arial" charset="0"/>
              </a:endParaRPr>
            </a:p>
          </p:txBody>
        </p:sp>
        <p:sp>
          <p:nvSpPr>
            <p:cNvPr id="14" name="Text Box 13"/>
            <p:cNvSpPr txBox="1">
              <a:spLocks noChangeArrowheads="1"/>
            </p:cNvSpPr>
            <p:nvPr/>
          </p:nvSpPr>
          <p:spPr bwMode="auto">
            <a:xfrm>
              <a:off x="7425557" y="5201842"/>
              <a:ext cx="1083658" cy="338554"/>
            </a:xfrm>
            <a:prstGeom prst="rect">
              <a:avLst/>
            </a:prstGeom>
            <a:noFill/>
            <a:ln w="9525">
              <a:noFill/>
              <a:miter lim="800000"/>
              <a:headEnd/>
              <a:tailEnd/>
            </a:ln>
          </p:spPr>
          <p:txBody>
            <a:bodyPr>
              <a:spAutoFit/>
            </a:bodyPr>
            <a:lstStyle/>
            <a:p>
              <a:pPr algn="ctr">
                <a:spcBef>
                  <a:spcPct val="50000"/>
                </a:spcBef>
              </a:pPr>
              <a:r>
                <a:rPr lang="en-US" sz="1600" b="1" dirty="0">
                  <a:solidFill>
                    <a:srgbClr val="C00000"/>
                  </a:solidFill>
                  <a:latin typeface="+mj-lt"/>
                  <a:cs typeface="Arial" charset="0"/>
                </a:rPr>
                <a:t>Packaging </a:t>
              </a:r>
            </a:p>
          </p:txBody>
        </p:sp>
        <p:sp>
          <p:nvSpPr>
            <p:cNvPr id="15" name="Line 14"/>
            <p:cNvSpPr>
              <a:spLocks noChangeShapeType="1"/>
            </p:cNvSpPr>
            <p:nvPr/>
          </p:nvSpPr>
          <p:spPr bwMode="auto">
            <a:xfrm>
              <a:off x="6814862" y="3627042"/>
              <a:ext cx="0" cy="852487"/>
            </a:xfrm>
            <a:prstGeom prst="line">
              <a:avLst/>
            </a:prstGeom>
            <a:noFill/>
            <a:ln w="9525">
              <a:solidFill>
                <a:schemeClr val="tx1"/>
              </a:solidFill>
              <a:round/>
              <a:headEnd/>
              <a:tailEnd/>
            </a:ln>
          </p:spPr>
          <p:txBody>
            <a:bodyPr/>
            <a:lstStyle/>
            <a:p>
              <a:endParaRPr lang="en-US" sz="1600" dirty="0">
                <a:solidFill>
                  <a:schemeClr val="tx1">
                    <a:lumMod val="85000"/>
                    <a:lumOff val="15000"/>
                  </a:schemeClr>
                </a:solidFill>
                <a:latin typeface="+mj-lt"/>
              </a:endParaRPr>
            </a:p>
          </p:txBody>
        </p:sp>
        <p:sp>
          <p:nvSpPr>
            <p:cNvPr id="16" name="Line 15"/>
            <p:cNvSpPr>
              <a:spLocks noChangeShapeType="1"/>
            </p:cNvSpPr>
            <p:nvPr/>
          </p:nvSpPr>
          <p:spPr bwMode="auto">
            <a:xfrm flipH="1">
              <a:off x="4141405" y="4479529"/>
              <a:ext cx="2669620" cy="1588"/>
            </a:xfrm>
            <a:prstGeom prst="line">
              <a:avLst/>
            </a:prstGeom>
            <a:noFill/>
            <a:ln w="9525">
              <a:solidFill>
                <a:schemeClr val="tx1"/>
              </a:solidFill>
              <a:round/>
              <a:headEnd/>
              <a:tailEnd/>
            </a:ln>
          </p:spPr>
          <p:txBody>
            <a:bodyPr/>
            <a:lstStyle/>
            <a:p>
              <a:endParaRPr lang="en-US" sz="1600" dirty="0">
                <a:solidFill>
                  <a:schemeClr val="tx1">
                    <a:lumMod val="85000"/>
                    <a:lumOff val="15000"/>
                  </a:schemeClr>
                </a:solidFill>
                <a:latin typeface="+mj-lt"/>
              </a:endParaRPr>
            </a:p>
          </p:txBody>
        </p:sp>
        <p:sp>
          <p:nvSpPr>
            <p:cNvPr id="17" name="Line 16"/>
            <p:cNvSpPr>
              <a:spLocks noChangeShapeType="1"/>
            </p:cNvSpPr>
            <p:nvPr/>
          </p:nvSpPr>
          <p:spPr bwMode="auto">
            <a:xfrm>
              <a:off x="5210241" y="1201342"/>
              <a:ext cx="0" cy="214312"/>
            </a:xfrm>
            <a:prstGeom prst="line">
              <a:avLst/>
            </a:prstGeom>
            <a:noFill/>
            <a:ln w="9525">
              <a:solidFill>
                <a:schemeClr val="tx1"/>
              </a:solidFill>
              <a:round/>
              <a:headEnd/>
              <a:tailEnd type="stealth" w="lg" len="lg"/>
            </a:ln>
          </p:spPr>
          <p:txBody>
            <a:bodyPr/>
            <a:lstStyle/>
            <a:p>
              <a:endParaRPr lang="en-US" sz="1600" dirty="0">
                <a:solidFill>
                  <a:schemeClr val="tx1">
                    <a:lumMod val="85000"/>
                    <a:lumOff val="15000"/>
                  </a:schemeClr>
                </a:solidFill>
                <a:latin typeface="+mj-lt"/>
              </a:endParaRPr>
            </a:p>
          </p:txBody>
        </p:sp>
        <p:sp>
          <p:nvSpPr>
            <p:cNvPr id="18" name="Text Box 17"/>
            <p:cNvSpPr txBox="1">
              <a:spLocks noChangeArrowheads="1"/>
            </p:cNvSpPr>
            <p:nvPr/>
          </p:nvSpPr>
          <p:spPr bwMode="auto">
            <a:xfrm>
              <a:off x="4214810" y="2566588"/>
              <a:ext cx="1559612" cy="584775"/>
            </a:xfrm>
            <a:prstGeom prst="rect">
              <a:avLst/>
            </a:prstGeom>
            <a:noFill/>
            <a:ln w="9525">
              <a:noFill/>
              <a:miter lim="800000"/>
              <a:headEnd/>
              <a:tailEnd/>
            </a:ln>
          </p:spPr>
          <p:txBody>
            <a:bodyPr>
              <a:spAutoFit/>
            </a:bodyPr>
            <a:lstStyle/>
            <a:p>
              <a:pPr algn="ctr">
                <a:spcBef>
                  <a:spcPct val="50000"/>
                </a:spcBef>
              </a:pPr>
              <a:r>
                <a:rPr lang="en-US" sz="1600" b="1" dirty="0">
                  <a:solidFill>
                    <a:srgbClr val="C00000"/>
                  </a:solidFill>
                  <a:latin typeface="+mj-lt"/>
                  <a:cs typeface="Arial" charset="0"/>
                </a:rPr>
                <a:t>Magnesium Stearate</a:t>
              </a:r>
            </a:p>
          </p:txBody>
        </p:sp>
        <p:sp>
          <p:nvSpPr>
            <p:cNvPr id="19" name="Text Box 18"/>
            <p:cNvSpPr txBox="1">
              <a:spLocks noChangeArrowheads="1"/>
            </p:cNvSpPr>
            <p:nvPr/>
          </p:nvSpPr>
          <p:spPr bwMode="auto">
            <a:xfrm>
              <a:off x="4404908" y="2161779"/>
              <a:ext cx="1228585" cy="338554"/>
            </a:xfrm>
            <a:prstGeom prst="rect">
              <a:avLst/>
            </a:prstGeom>
            <a:noFill/>
            <a:ln w="9525">
              <a:noFill/>
              <a:miter lim="800000"/>
              <a:headEnd/>
              <a:tailEnd/>
            </a:ln>
          </p:spPr>
          <p:txBody>
            <a:bodyPr>
              <a:spAutoFit/>
            </a:bodyPr>
            <a:lstStyle/>
            <a:p>
              <a:pPr>
                <a:spcBef>
                  <a:spcPct val="50000"/>
                </a:spcBef>
              </a:pPr>
              <a:r>
                <a:rPr lang="en-US" sz="1600" b="1" dirty="0">
                  <a:solidFill>
                    <a:srgbClr val="C00000"/>
                  </a:solidFill>
                  <a:latin typeface="+mj-lt"/>
                  <a:cs typeface="Arial" charset="0"/>
                </a:rPr>
                <a:t>Granulation </a:t>
              </a:r>
            </a:p>
          </p:txBody>
        </p:sp>
        <p:sp>
          <p:nvSpPr>
            <p:cNvPr id="20" name="Text Box 19"/>
            <p:cNvSpPr txBox="1">
              <a:spLocks noChangeArrowheads="1"/>
            </p:cNvSpPr>
            <p:nvPr/>
          </p:nvSpPr>
          <p:spPr bwMode="auto">
            <a:xfrm>
              <a:off x="3397007" y="1774989"/>
              <a:ext cx="948613" cy="338554"/>
            </a:xfrm>
            <a:prstGeom prst="rect">
              <a:avLst/>
            </a:prstGeom>
            <a:noFill/>
            <a:ln w="9525">
              <a:noFill/>
              <a:miter lim="800000"/>
              <a:headEnd/>
              <a:tailEnd/>
            </a:ln>
          </p:spPr>
          <p:txBody>
            <a:bodyPr>
              <a:spAutoFit/>
            </a:bodyPr>
            <a:lstStyle/>
            <a:p>
              <a:pPr>
                <a:spcBef>
                  <a:spcPct val="50000"/>
                </a:spcBef>
              </a:pPr>
              <a:r>
                <a:rPr lang="en-US" sz="1600" b="1" dirty="0">
                  <a:solidFill>
                    <a:srgbClr val="C00000"/>
                  </a:solidFill>
                  <a:latin typeface="+mj-lt"/>
                  <a:cs typeface="Arial" charset="0"/>
                </a:rPr>
                <a:t>Sieving </a:t>
              </a:r>
            </a:p>
          </p:txBody>
        </p:sp>
        <p:sp>
          <p:nvSpPr>
            <p:cNvPr id="21" name="Text Box 20"/>
            <p:cNvSpPr txBox="1">
              <a:spLocks noChangeArrowheads="1"/>
            </p:cNvSpPr>
            <p:nvPr/>
          </p:nvSpPr>
          <p:spPr bwMode="auto">
            <a:xfrm>
              <a:off x="2716840" y="3058717"/>
              <a:ext cx="948613" cy="338554"/>
            </a:xfrm>
            <a:prstGeom prst="rect">
              <a:avLst/>
            </a:prstGeom>
            <a:noFill/>
            <a:ln w="9525">
              <a:noFill/>
              <a:miter lim="800000"/>
              <a:headEnd/>
              <a:tailEnd/>
            </a:ln>
          </p:spPr>
          <p:txBody>
            <a:bodyPr>
              <a:spAutoFit/>
            </a:bodyPr>
            <a:lstStyle/>
            <a:p>
              <a:pPr>
                <a:spcBef>
                  <a:spcPct val="50000"/>
                </a:spcBef>
              </a:pPr>
              <a:r>
                <a:rPr lang="en-US" sz="1600" b="1" dirty="0">
                  <a:solidFill>
                    <a:srgbClr val="C00000"/>
                  </a:solidFill>
                  <a:latin typeface="+mj-lt"/>
                  <a:cs typeface="Arial" charset="0"/>
                </a:rPr>
                <a:t>Sieving </a:t>
              </a:r>
            </a:p>
          </p:txBody>
        </p:sp>
        <p:sp>
          <p:nvSpPr>
            <p:cNvPr id="22" name="Line 21"/>
            <p:cNvSpPr>
              <a:spLocks noChangeShapeType="1"/>
            </p:cNvSpPr>
            <p:nvPr/>
          </p:nvSpPr>
          <p:spPr bwMode="auto">
            <a:xfrm>
              <a:off x="3675334" y="1220392"/>
              <a:ext cx="551710" cy="585787"/>
            </a:xfrm>
            <a:prstGeom prst="line">
              <a:avLst/>
            </a:prstGeom>
            <a:noFill/>
            <a:ln w="9525">
              <a:solidFill>
                <a:schemeClr val="tx1"/>
              </a:solidFill>
              <a:prstDash val="sysDot"/>
              <a:round/>
              <a:headEnd/>
              <a:tailEnd/>
            </a:ln>
          </p:spPr>
          <p:txBody>
            <a:bodyPr/>
            <a:lstStyle/>
            <a:p>
              <a:endParaRPr lang="en-US" sz="1600" dirty="0">
                <a:solidFill>
                  <a:schemeClr val="tx1">
                    <a:lumMod val="85000"/>
                    <a:lumOff val="15000"/>
                  </a:schemeClr>
                </a:solidFill>
                <a:latin typeface="+mj-lt"/>
              </a:endParaRPr>
            </a:p>
          </p:txBody>
        </p:sp>
        <p:sp>
          <p:nvSpPr>
            <p:cNvPr id="23" name="Line 22"/>
            <p:cNvSpPr>
              <a:spLocks noChangeShapeType="1"/>
            </p:cNvSpPr>
            <p:nvPr/>
          </p:nvSpPr>
          <p:spPr bwMode="auto">
            <a:xfrm flipV="1">
              <a:off x="3574872" y="1121967"/>
              <a:ext cx="186100" cy="195262"/>
            </a:xfrm>
            <a:prstGeom prst="line">
              <a:avLst/>
            </a:prstGeom>
            <a:noFill/>
            <a:ln w="9525">
              <a:solidFill>
                <a:schemeClr val="tx1"/>
              </a:solidFill>
              <a:round/>
              <a:headEnd/>
              <a:tailEnd/>
            </a:ln>
          </p:spPr>
          <p:txBody>
            <a:bodyPr/>
            <a:lstStyle/>
            <a:p>
              <a:endParaRPr lang="en-US" sz="1600" dirty="0">
                <a:solidFill>
                  <a:schemeClr val="tx1">
                    <a:lumMod val="85000"/>
                    <a:lumOff val="15000"/>
                  </a:schemeClr>
                </a:solidFill>
                <a:latin typeface="+mj-lt"/>
              </a:endParaRPr>
            </a:p>
          </p:txBody>
        </p:sp>
        <p:sp>
          <p:nvSpPr>
            <p:cNvPr id="24" name="Line 23"/>
            <p:cNvSpPr>
              <a:spLocks noChangeShapeType="1"/>
            </p:cNvSpPr>
            <p:nvPr/>
          </p:nvSpPr>
          <p:spPr bwMode="auto">
            <a:xfrm>
              <a:off x="3574872" y="1317229"/>
              <a:ext cx="566532" cy="585788"/>
            </a:xfrm>
            <a:prstGeom prst="line">
              <a:avLst/>
            </a:prstGeom>
            <a:noFill/>
            <a:ln w="9525">
              <a:solidFill>
                <a:schemeClr val="tx1"/>
              </a:solidFill>
              <a:round/>
              <a:headEnd/>
              <a:tailEnd/>
            </a:ln>
          </p:spPr>
          <p:txBody>
            <a:bodyPr/>
            <a:lstStyle/>
            <a:p>
              <a:endParaRPr lang="en-US" sz="1600" dirty="0">
                <a:solidFill>
                  <a:schemeClr val="tx1">
                    <a:lumMod val="85000"/>
                    <a:lumOff val="15000"/>
                  </a:schemeClr>
                </a:solidFill>
                <a:latin typeface="+mj-lt"/>
              </a:endParaRPr>
            </a:p>
          </p:txBody>
        </p:sp>
        <p:sp>
          <p:nvSpPr>
            <p:cNvPr id="25" name="Line 24"/>
            <p:cNvSpPr>
              <a:spLocks noChangeShapeType="1"/>
            </p:cNvSpPr>
            <p:nvPr/>
          </p:nvSpPr>
          <p:spPr bwMode="auto">
            <a:xfrm flipV="1">
              <a:off x="4141405" y="1707775"/>
              <a:ext cx="188548" cy="195241"/>
            </a:xfrm>
            <a:prstGeom prst="line">
              <a:avLst/>
            </a:prstGeom>
            <a:noFill/>
            <a:ln w="9525">
              <a:solidFill>
                <a:schemeClr val="tx1"/>
              </a:solidFill>
              <a:round/>
              <a:headEnd/>
              <a:tailEnd/>
            </a:ln>
          </p:spPr>
          <p:txBody>
            <a:bodyPr/>
            <a:lstStyle/>
            <a:p>
              <a:endParaRPr lang="en-US" sz="1600" dirty="0">
                <a:solidFill>
                  <a:schemeClr val="tx1">
                    <a:lumMod val="85000"/>
                    <a:lumOff val="15000"/>
                  </a:schemeClr>
                </a:solidFill>
                <a:latin typeface="+mj-lt"/>
              </a:endParaRPr>
            </a:p>
          </p:txBody>
        </p:sp>
        <p:sp>
          <p:nvSpPr>
            <p:cNvPr id="26" name="Line 25"/>
            <p:cNvSpPr>
              <a:spLocks noChangeShapeType="1"/>
            </p:cNvSpPr>
            <p:nvPr/>
          </p:nvSpPr>
          <p:spPr bwMode="auto">
            <a:xfrm>
              <a:off x="3760972" y="1121967"/>
              <a:ext cx="568179" cy="585787"/>
            </a:xfrm>
            <a:prstGeom prst="line">
              <a:avLst/>
            </a:prstGeom>
            <a:noFill/>
            <a:ln w="9525">
              <a:solidFill>
                <a:schemeClr val="tx1"/>
              </a:solidFill>
              <a:round/>
              <a:headEnd/>
              <a:tailEnd/>
            </a:ln>
          </p:spPr>
          <p:txBody>
            <a:bodyPr/>
            <a:lstStyle/>
            <a:p>
              <a:endParaRPr lang="en-US" sz="1600" dirty="0">
                <a:solidFill>
                  <a:schemeClr val="tx1">
                    <a:lumMod val="85000"/>
                    <a:lumOff val="15000"/>
                  </a:schemeClr>
                </a:solidFill>
                <a:latin typeface="+mj-lt"/>
              </a:endParaRPr>
            </a:p>
          </p:txBody>
        </p:sp>
        <p:sp>
          <p:nvSpPr>
            <p:cNvPr id="27" name="Line 26"/>
            <p:cNvSpPr>
              <a:spLocks noChangeShapeType="1"/>
            </p:cNvSpPr>
            <p:nvPr/>
          </p:nvSpPr>
          <p:spPr bwMode="auto">
            <a:xfrm>
              <a:off x="3734622" y="3014267"/>
              <a:ext cx="561591" cy="585787"/>
            </a:xfrm>
            <a:prstGeom prst="line">
              <a:avLst/>
            </a:prstGeom>
            <a:noFill/>
            <a:ln w="9525">
              <a:solidFill>
                <a:schemeClr val="tx1"/>
              </a:solidFill>
              <a:prstDash val="sysDot"/>
              <a:round/>
              <a:headEnd/>
              <a:tailEnd/>
            </a:ln>
          </p:spPr>
          <p:txBody>
            <a:bodyPr/>
            <a:lstStyle/>
            <a:p>
              <a:endParaRPr lang="en-US" sz="1600" dirty="0">
                <a:solidFill>
                  <a:schemeClr val="tx1">
                    <a:lumMod val="85000"/>
                    <a:lumOff val="15000"/>
                  </a:schemeClr>
                </a:solidFill>
                <a:latin typeface="+mj-lt"/>
              </a:endParaRPr>
            </a:p>
          </p:txBody>
        </p:sp>
        <p:sp>
          <p:nvSpPr>
            <p:cNvPr id="28" name="Line 27"/>
            <p:cNvSpPr>
              <a:spLocks noChangeShapeType="1"/>
            </p:cNvSpPr>
            <p:nvPr/>
          </p:nvSpPr>
          <p:spPr bwMode="auto">
            <a:xfrm flipV="1">
              <a:off x="3642396" y="2915842"/>
              <a:ext cx="186099" cy="195262"/>
            </a:xfrm>
            <a:prstGeom prst="line">
              <a:avLst/>
            </a:prstGeom>
            <a:noFill/>
            <a:ln w="9525">
              <a:solidFill>
                <a:schemeClr val="tx1"/>
              </a:solidFill>
              <a:round/>
              <a:headEnd/>
              <a:tailEnd/>
            </a:ln>
          </p:spPr>
          <p:txBody>
            <a:bodyPr/>
            <a:lstStyle/>
            <a:p>
              <a:endParaRPr lang="en-US" sz="1600" dirty="0">
                <a:solidFill>
                  <a:schemeClr val="tx1">
                    <a:lumMod val="85000"/>
                    <a:lumOff val="15000"/>
                  </a:schemeClr>
                </a:solidFill>
                <a:latin typeface="+mj-lt"/>
              </a:endParaRPr>
            </a:p>
          </p:txBody>
        </p:sp>
        <p:sp>
          <p:nvSpPr>
            <p:cNvPr id="29" name="Line 28"/>
            <p:cNvSpPr>
              <a:spLocks noChangeShapeType="1"/>
            </p:cNvSpPr>
            <p:nvPr/>
          </p:nvSpPr>
          <p:spPr bwMode="auto">
            <a:xfrm>
              <a:off x="3642396" y="3111104"/>
              <a:ext cx="558297" cy="587375"/>
            </a:xfrm>
            <a:prstGeom prst="line">
              <a:avLst/>
            </a:prstGeom>
            <a:noFill/>
            <a:ln w="9525">
              <a:solidFill>
                <a:schemeClr val="tx1"/>
              </a:solidFill>
              <a:round/>
              <a:headEnd/>
              <a:tailEnd/>
            </a:ln>
          </p:spPr>
          <p:txBody>
            <a:bodyPr/>
            <a:lstStyle/>
            <a:p>
              <a:endParaRPr lang="en-US" sz="1600" dirty="0">
                <a:solidFill>
                  <a:schemeClr val="tx1">
                    <a:lumMod val="85000"/>
                    <a:lumOff val="15000"/>
                  </a:schemeClr>
                </a:solidFill>
                <a:latin typeface="+mj-lt"/>
              </a:endParaRPr>
            </a:p>
          </p:txBody>
        </p:sp>
        <p:sp>
          <p:nvSpPr>
            <p:cNvPr id="30" name="Line 29"/>
            <p:cNvSpPr>
              <a:spLocks noChangeShapeType="1"/>
            </p:cNvSpPr>
            <p:nvPr/>
          </p:nvSpPr>
          <p:spPr bwMode="auto">
            <a:xfrm flipV="1">
              <a:off x="4200693" y="3503217"/>
              <a:ext cx="187746" cy="195262"/>
            </a:xfrm>
            <a:prstGeom prst="line">
              <a:avLst/>
            </a:prstGeom>
            <a:noFill/>
            <a:ln w="9525">
              <a:solidFill>
                <a:schemeClr val="tx1"/>
              </a:solidFill>
              <a:round/>
              <a:headEnd/>
              <a:tailEnd/>
            </a:ln>
          </p:spPr>
          <p:txBody>
            <a:bodyPr/>
            <a:lstStyle/>
            <a:p>
              <a:endParaRPr lang="en-US" sz="1600" dirty="0">
                <a:solidFill>
                  <a:schemeClr val="tx1">
                    <a:lumMod val="85000"/>
                    <a:lumOff val="15000"/>
                  </a:schemeClr>
                </a:solidFill>
                <a:latin typeface="+mj-lt"/>
              </a:endParaRPr>
            </a:p>
          </p:txBody>
        </p:sp>
        <p:sp>
          <p:nvSpPr>
            <p:cNvPr id="31" name="Line 30"/>
            <p:cNvSpPr>
              <a:spLocks noChangeShapeType="1"/>
            </p:cNvSpPr>
            <p:nvPr/>
          </p:nvSpPr>
          <p:spPr bwMode="auto">
            <a:xfrm>
              <a:off x="3828494" y="2915842"/>
              <a:ext cx="559945" cy="587375"/>
            </a:xfrm>
            <a:prstGeom prst="line">
              <a:avLst/>
            </a:prstGeom>
            <a:noFill/>
            <a:ln w="9525">
              <a:solidFill>
                <a:schemeClr val="tx1"/>
              </a:solidFill>
              <a:round/>
              <a:headEnd/>
              <a:tailEnd/>
            </a:ln>
          </p:spPr>
          <p:txBody>
            <a:bodyPr/>
            <a:lstStyle/>
            <a:p>
              <a:endParaRPr lang="en-US" sz="1600" dirty="0">
                <a:solidFill>
                  <a:schemeClr val="tx1">
                    <a:lumMod val="85000"/>
                    <a:lumOff val="15000"/>
                  </a:schemeClr>
                </a:solidFill>
                <a:latin typeface="+mj-lt"/>
              </a:endParaRPr>
            </a:p>
          </p:txBody>
        </p:sp>
        <p:sp>
          <p:nvSpPr>
            <p:cNvPr id="33" name="Line 32"/>
            <p:cNvSpPr>
              <a:spLocks noChangeShapeType="1"/>
            </p:cNvSpPr>
            <p:nvPr/>
          </p:nvSpPr>
          <p:spPr bwMode="auto">
            <a:xfrm flipH="1">
              <a:off x="4200693" y="3928667"/>
              <a:ext cx="551711" cy="1587"/>
            </a:xfrm>
            <a:prstGeom prst="line">
              <a:avLst/>
            </a:prstGeom>
            <a:noFill/>
            <a:ln w="9525">
              <a:solidFill>
                <a:schemeClr val="tx1"/>
              </a:solidFill>
              <a:round/>
              <a:headEnd/>
              <a:tailEnd/>
            </a:ln>
          </p:spPr>
          <p:txBody>
            <a:bodyPr/>
            <a:lstStyle/>
            <a:p>
              <a:endParaRPr lang="en-US" sz="1600" dirty="0">
                <a:solidFill>
                  <a:schemeClr val="tx1">
                    <a:lumMod val="85000"/>
                    <a:lumOff val="15000"/>
                  </a:schemeClr>
                </a:solidFill>
                <a:latin typeface="+mj-lt"/>
              </a:endParaRPr>
            </a:p>
          </p:txBody>
        </p:sp>
        <p:sp>
          <p:nvSpPr>
            <p:cNvPr id="38" name="Freeform 37"/>
            <p:cNvSpPr>
              <a:spLocks/>
            </p:cNvSpPr>
            <p:nvPr/>
          </p:nvSpPr>
          <p:spPr bwMode="auto">
            <a:xfrm>
              <a:off x="6708646" y="3555604"/>
              <a:ext cx="102108" cy="106363"/>
            </a:xfrm>
            <a:custGeom>
              <a:avLst/>
              <a:gdLst>
                <a:gd name="T0" fmla="*/ 0 w 72"/>
                <a:gd name="T1" fmla="*/ 2147483647 h 72"/>
                <a:gd name="T2" fmla="*/ 2147483647 w 72"/>
                <a:gd name="T3" fmla="*/ 2147483647 h 72"/>
                <a:gd name="T4" fmla="*/ 2147483647 w 72"/>
                <a:gd name="T5" fmla="*/ 0 h 72"/>
                <a:gd name="T6" fmla="*/ 2147483647 w 72"/>
                <a:gd name="T7" fmla="*/ 2147483647 h 72"/>
                <a:gd name="T8" fmla="*/ 2147483647 w 72"/>
                <a:gd name="T9" fmla="*/ 2147483647 h 72"/>
                <a:gd name="T10" fmla="*/ 2147483647 w 72"/>
                <a:gd name="T11" fmla="*/ 2147483647 h 72"/>
                <a:gd name="T12" fmla="*/ 0 w 72"/>
                <a:gd name="T13" fmla="*/ 2147483647 h 72"/>
                <a:gd name="T14" fmla="*/ 0 w 72"/>
                <a:gd name="T15" fmla="*/ 2147483647 h 72"/>
                <a:gd name="T16" fmla="*/ 0 60000 65536"/>
                <a:gd name="T17" fmla="*/ 0 60000 65536"/>
                <a:gd name="T18" fmla="*/ 0 60000 65536"/>
                <a:gd name="T19" fmla="*/ 0 60000 65536"/>
                <a:gd name="T20" fmla="*/ 0 60000 65536"/>
                <a:gd name="T21" fmla="*/ 0 60000 65536"/>
                <a:gd name="T22" fmla="*/ 0 60000 65536"/>
                <a:gd name="T23" fmla="*/ 0 60000 65536"/>
                <a:gd name="T24" fmla="*/ 0 w 72"/>
                <a:gd name="T25" fmla="*/ 0 h 72"/>
                <a:gd name="T26" fmla="*/ 72 w 72"/>
                <a:gd name="T27" fmla="*/ 72 h 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 h="72">
                  <a:moveTo>
                    <a:pt x="0" y="18"/>
                  </a:moveTo>
                  <a:lnTo>
                    <a:pt x="36" y="18"/>
                  </a:lnTo>
                  <a:lnTo>
                    <a:pt x="36" y="0"/>
                  </a:lnTo>
                  <a:lnTo>
                    <a:pt x="72" y="36"/>
                  </a:lnTo>
                  <a:lnTo>
                    <a:pt x="36" y="72"/>
                  </a:lnTo>
                  <a:lnTo>
                    <a:pt x="36" y="54"/>
                  </a:lnTo>
                  <a:lnTo>
                    <a:pt x="0" y="54"/>
                  </a:lnTo>
                  <a:lnTo>
                    <a:pt x="0" y="18"/>
                  </a:lnTo>
                  <a:close/>
                </a:path>
              </a:pathLst>
            </a:custGeom>
            <a:solidFill>
              <a:srgbClr val="FFFFFF"/>
            </a:solidFill>
            <a:ln w="0">
              <a:solidFill>
                <a:schemeClr val="tx1"/>
              </a:solidFill>
              <a:prstDash val="solid"/>
              <a:round/>
              <a:headEnd/>
              <a:tailEnd/>
            </a:ln>
          </p:spPr>
          <p:txBody>
            <a:bodyPr/>
            <a:lstStyle/>
            <a:p>
              <a:endParaRPr lang="en-US" sz="1600" dirty="0">
                <a:solidFill>
                  <a:schemeClr val="tx1">
                    <a:lumMod val="85000"/>
                    <a:lumOff val="15000"/>
                  </a:schemeClr>
                </a:solidFill>
                <a:latin typeface="+mj-lt"/>
              </a:endParaRPr>
            </a:p>
          </p:txBody>
        </p:sp>
        <p:sp>
          <p:nvSpPr>
            <p:cNvPr id="39" name="Line 38"/>
            <p:cNvSpPr>
              <a:spLocks noChangeShapeType="1"/>
            </p:cNvSpPr>
            <p:nvPr/>
          </p:nvSpPr>
          <p:spPr bwMode="auto">
            <a:xfrm>
              <a:off x="2461570" y="1836342"/>
              <a:ext cx="971669" cy="4762"/>
            </a:xfrm>
            <a:prstGeom prst="line">
              <a:avLst/>
            </a:prstGeom>
            <a:noFill/>
            <a:ln w="9525">
              <a:solidFill>
                <a:schemeClr val="tx1"/>
              </a:solidFill>
              <a:round/>
              <a:headEnd/>
              <a:tailEnd/>
            </a:ln>
          </p:spPr>
          <p:txBody>
            <a:bodyPr/>
            <a:lstStyle/>
            <a:p>
              <a:endParaRPr lang="en-US" sz="1600" dirty="0">
                <a:solidFill>
                  <a:schemeClr val="tx1">
                    <a:lumMod val="85000"/>
                    <a:lumOff val="15000"/>
                  </a:schemeClr>
                </a:solidFill>
                <a:latin typeface="+mj-lt"/>
              </a:endParaRPr>
            </a:p>
          </p:txBody>
        </p:sp>
        <p:sp>
          <p:nvSpPr>
            <p:cNvPr id="40" name="Line 39"/>
            <p:cNvSpPr>
              <a:spLocks noChangeShapeType="1"/>
            </p:cNvSpPr>
            <p:nvPr/>
          </p:nvSpPr>
          <p:spPr bwMode="auto">
            <a:xfrm flipV="1">
              <a:off x="3421711" y="1175942"/>
              <a:ext cx="1646" cy="663575"/>
            </a:xfrm>
            <a:prstGeom prst="line">
              <a:avLst/>
            </a:prstGeom>
            <a:noFill/>
            <a:ln w="9525">
              <a:solidFill>
                <a:schemeClr val="tx1"/>
              </a:solidFill>
              <a:round/>
              <a:headEnd/>
              <a:tailEnd/>
            </a:ln>
          </p:spPr>
          <p:txBody>
            <a:bodyPr/>
            <a:lstStyle/>
            <a:p>
              <a:endParaRPr lang="en-US" sz="1600" dirty="0">
                <a:solidFill>
                  <a:schemeClr val="tx1">
                    <a:lumMod val="85000"/>
                    <a:lumOff val="15000"/>
                  </a:schemeClr>
                </a:solidFill>
                <a:latin typeface="+mj-lt"/>
              </a:endParaRPr>
            </a:p>
          </p:txBody>
        </p:sp>
        <p:sp>
          <p:nvSpPr>
            <p:cNvPr id="41" name="Line 40"/>
            <p:cNvSpPr>
              <a:spLocks noChangeShapeType="1"/>
            </p:cNvSpPr>
            <p:nvPr/>
          </p:nvSpPr>
          <p:spPr bwMode="auto">
            <a:xfrm>
              <a:off x="3421711" y="1175942"/>
              <a:ext cx="169630" cy="1587"/>
            </a:xfrm>
            <a:prstGeom prst="line">
              <a:avLst/>
            </a:prstGeom>
            <a:noFill/>
            <a:ln w="9525">
              <a:solidFill>
                <a:schemeClr val="tx1"/>
              </a:solidFill>
              <a:round/>
              <a:headEnd/>
              <a:tailEnd/>
            </a:ln>
          </p:spPr>
          <p:txBody>
            <a:bodyPr/>
            <a:lstStyle/>
            <a:p>
              <a:endParaRPr lang="en-US" sz="1600" dirty="0">
                <a:solidFill>
                  <a:schemeClr val="tx1">
                    <a:lumMod val="85000"/>
                    <a:lumOff val="15000"/>
                  </a:schemeClr>
                </a:solidFill>
                <a:latin typeface="+mj-lt"/>
              </a:endParaRPr>
            </a:p>
          </p:txBody>
        </p:sp>
        <p:sp>
          <p:nvSpPr>
            <p:cNvPr id="42" name="Line 41"/>
            <p:cNvSpPr>
              <a:spLocks noChangeShapeType="1"/>
            </p:cNvSpPr>
            <p:nvPr/>
          </p:nvSpPr>
          <p:spPr bwMode="auto">
            <a:xfrm>
              <a:off x="3591341" y="1175942"/>
              <a:ext cx="126812" cy="1587"/>
            </a:xfrm>
            <a:prstGeom prst="line">
              <a:avLst/>
            </a:prstGeom>
            <a:noFill/>
            <a:ln w="9525">
              <a:solidFill>
                <a:schemeClr val="tx1"/>
              </a:solidFill>
              <a:round/>
              <a:headEnd/>
              <a:tailEnd/>
            </a:ln>
          </p:spPr>
          <p:txBody>
            <a:bodyPr/>
            <a:lstStyle/>
            <a:p>
              <a:endParaRPr lang="en-US" sz="1600" dirty="0">
                <a:solidFill>
                  <a:schemeClr val="tx1">
                    <a:lumMod val="85000"/>
                    <a:lumOff val="15000"/>
                  </a:schemeClr>
                </a:solidFill>
                <a:latin typeface="+mj-lt"/>
              </a:endParaRPr>
            </a:p>
          </p:txBody>
        </p:sp>
        <p:sp>
          <p:nvSpPr>
            <p:cNvPr id="43" name="Freeform 42"/>
            <p:cNvSpPr>
              <a:spLocks/>
            </p:cNvSpPr>
            <p:nvPr/>
          </p:nvSpPr>
          <p:spPr bwMode="auto">
            <a:xfrm>
              <a:off x="3634161" y="1131492"/>
              <a:ext cx="83992" cy="88900"/>
            </a:xfrm>
            <a:custGeom>
              <a:avLst/>
              <a:gdLst>
                <a:gd name="T0" fmla="*/ 2147483647 w 60"/>
                <a:gd name="T1" fmla="*/ 2147483647 h 60"/>
                <a:gd name="T2" fmla="*/ 0 w 60"/>
                <a:gd name="T3" fmla="*/ 2147483647 h 60"/>
                <a:gd name="T4" fmla="*/ 2147483647 w 60"/>
                <a:gd name="T5" fmla="*/ 2147483647 h 60"/>
                <a:gd name="T6" fmla="*/ 0 w 60"/>
                <a:gd name="T7" fmla="*/ 0 h 60"/>
                <a:gd name="T8" fmla="*/ 2147483647 w 60"/>
                <a:gd name="T9" fmla="*/ 2147483647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60" y="30"/>
                  </a:moveTo>
                  <a:lnTo>
                    <a:pt x="0" y="60"/>
                  </a:lnTo>
                  <a:lnTo>
                    <a:pt x="30" y="30"/>
                  </a:lnTo>
                  <a:lnTo>
                    <a:pt x="0" y="0"/>
                  </a:lnTo>
                  <a:lnTo>
                    <a:pt x="60" y="30"/>
                  </a:lnTo>
                  <a:close/>
                </a:path>
              </a:pathLst>
            </a:custGeom>
            <a:solidFill>
              <a:srgbClr val="000000"/>
            </a:solidFill>
            <a:ln w="9525">
              <a:solidFill>
                <a:schemeClr val="tx1"/>
              </a:solidFill>
              <a:prstDash val="solid"/>
              <a:round/>
              <a:headEnd/>
              <a:tailEnd/>
            </a:ln>
          </p:spPr>
          <p:txBody>
            <a:bodyPr/>
            <a:lstStyle/>
            <a:p>
              <a:endParaRPr lang="en-US" sz="1600" dirty="0">
                <a:solidFill>
                  <a:schemeClr val="tx1">
                    <a:lumMod val="85000"/>
                    <a:lumOff val="15000"/>
                  </a:schemeClr>
                </a:solidFill>
                <a:latin typeface="+mj-lt"/>
              </a:endParaRPr>
            </a:p>
          </p:txBody>
        </p:sp>
        <p:sp>
          <p:nvSpPr>
            <p:cNvPr id="44" name="Line 43"/>
            <p:cNvSpPr>
              <a:spLocks noChangeShapeType="1"/>
            </p:cNvSpPr>
            <p:nvPr/>
          </p:nvSpPr>
          <p:spPr bwMode="auto">
            <a:xfrm flipH="1">
              <a:off x="5593968" y="2783542"/>
              <a:ext cx="8" cy="457738"/>
            </a:xfrm>
            <a:prstGeom prst="line">
              <a:avLst/>
            </a:prstGeom>
            <a:noFill/>
            <a:ln w="9525">
              <a:solidFill>
                <a:schemeClr val="tx1"/>
              </a:solidFill>
              <a:round/>
              <a:headEnd/>
              <a:tailEnd/>
            </a:ln>
          </p:spPr>
          <p:txBody>
            <a:bodyPr/>
            <a:lstStyle/>
            <a:p>
              <a:endParaRPr lang="en-US" sz="1600" dirty="0">
                <a:solidFill>
                  <a:schemeClr val="tx1">
                    <a:lumMod val="85000"/>
                    <a:lumOff val="15000"/>
                  </a:schemeClr>
                </a:solidFill>
                <a:latin typeface="+mj-lt"/>
              </a:endParaRPr>
            </a:p>
          </p:txBody>
        </p:sp>
        <p:sp>
          <p:nvSpPr>
            <p:cNvPr id="49" name="Line 48"/>
            <p:cNvSpPr>
              <a:spLocks noChangeShapeType="1"/>
            </p:cNvSpPr>
            <p:nvPr/>
          </p:nvSpPr>
          <p:spPr bwMode="auto">
            <a:xfrm>
              <a:off x="5076842" y="1912542"/>
              <a:ext cx="126812" cy="1587"/>
            </a:xfrm>
            <a:prstGeom prst="line">
              <a:avLst/>
            </a:prstGeom>
            <a:noFill/>
            <a:ln w="9525">
              <a:solidFill>
                <a:schemeClr val="tx1"/>
              </a:solidFill>
              <a:round/>
              <a:headEnd/>
              <a:tailEnd/>
            </a:ln>
          </p:spPr>
          <p:txBody>
            <a:bodyPr/>
            <a:lstStyle/>
            <a:p>
              <a:endParaRPr lang="en-US" sz="1600" dirty="0">
                <a:solidFill>
                  <a:schemeClr val="tx1">
                    <a:lumMod val="85000"/>
                    <a:lumOff val="15000"/>
                  </a:schemeClr>
                </a:solidFill>
                <a:latin typeface="+mj-lt"/>
              </a:endParaRPr>
            </a:p>
          </p:txBody>
        </p:sp>
        <p:sp>
          <p:nvSpPr>
            <p:cNvPr id="52" name="Line 51"/>
            <p:cNvSpPr>
              <a:spLocks noChangeShapeType="1"/>
            </p:cNvSpPr>
            <p:nvPr/>
          </p:nvSpPr>
          <p:spPr bwMode="auto">
            <a:xfrm flipV="1">
              <a:off x="4504766" y="1441053"/>
              <a:ext cx="3898" cy="562558"/>
            </a:xfrm>
            <a:prstGeom prst="line">
              <a:avLst/>
            </a:prstGeom>
            <a:noFill/>
            <a:ln w="9525">
              <a:solidFill>
                <a:schemeClr val="tx1"/>
              </a:solidFill>
              <a:round/>
              <a:headEnd/>
              <a:tailEnd/>
            </a:ln>
          </p:spPr>
          <p:txBody>
            <a:bodyPr/>
            <a:lstStyle/>
            <a:p>
              <a:endParaRPr lang="en-US" sz="1600" dirty="0">
                <a:solidFill>
                  <a:schemeClr val="tx1">
                    <a:lumMod val="85000"/>
                    <a:lumOff val="15000"/>
                  </a:schemeClr>
                </a:solidFill>
                <a:latin typeface="+mj-lt"/>
              </a:endParaRPr>
            </a:p>
          </p:txBody>
        </p:sp>
        <p:sp>
          <p:nvSpPr>
            <p:cNvPr id="54" name="Line 53"/>
            <p:cNvSpPr>
              <a:spLocks noChangeShapeType="1"/>
            </p:cNvSpPr>
            <p:nvPr/>
          </p:nvSpPr>
          <p:spPr bwMode="auto">
            <a:xfrm flipH="1">
              <a:off x="5087556" y="1991170"/>
              <a:ext cx="406783" cy="1587"/>
            </a:xfrm>
            <a:prstGeom prst="line">
              <a:avLst/>
            </a:prstGeom>
            <a:noFill/>
            <a:ln w="9525">
              <a:solidFill>
                <a:schemeClr val="tx1"/>
              </a:solidFill>
              <a:round/>
              <a:headEnd/>
              <a:tailEnd/>
            </a:ln>
          </p:spPr>
          <p:txBody>
            <a:bodyPr/>
            <a:lstStyle/>
            <a:p>
              <a:endParaRPr lang="en-US" sz="1600" dirty="0">
                <a:solidFill>
                  <a:schemeClr val="tx1">
                    <a:lumMod val="85000"/>
                    <a:lumOff val="15000"/>
                  </a:schemeClr>
                </a:solidFill>
                <a:latin typeface="+mj-lt"/>
              </a:endParaRPr>
            </a:p>
          </p:txBody>
        </p:sp>
        <p:sp>
          <p:nvSpPr>
            <p:cNvPr id="56" name="Line 55"/>
            <p:cNvSpPr>
              <a:spLocks noChangeShapeType="1"/>
            </p:cNvSpPr>
            <p:nvPr/>
          </p:nvSpPr>
          <p:spPr bwMode="auto">
            <a:xfrm flipV="1">
              <a:off x="6626029" y="1704579"/>
              <a:ext cx="18115" cy="866775"/>
            </a:xfrm>
            <a:prstGeom prst="line">
              <a:avLst/>
            </a:prstGeom>
            <a:noFill/>
            <a:ln w="9525">
              <a:solidFill>
                <a:schemeClr val="tx1"/>
              </a:solidFill>
              <a:round/>
              <a:headEnd/>
              <a:tailEnd/>
            </a:ln>
          </p:spPr>
          <p:txBody>
            <a:bodyPr/>
            <a:lstStyle/>
            <a:p>
              <a:endParaRPr lang="en-US" sz="1600" dirty="0">
                <a:solidFill>
                  <a:schemeClr val="tx1">
                    <a:lumMod val="85000"/>
                    <a:lumOff val="15000"/>
                  </a:schemeClr>
                </a:solidFill>
                <a:latin typeface="+mj-lt"/>
              </a:endParaRPr>
            </a:p>
          </p:txBody>
        </p:sp>
        <p:sp>
          <p:nvSpPr>
            <p:cNvPr id="57" name="Line 56"/>
            <p:cNvSpPr>
              <a:spLocks noChangeShapeType="1"/>
            </p:cNvSpPr>
            <p:nvPr/>
          </p:nvSpPr>
          <p:spPr bwMode="auto">
            <a:xfrm flipH="1">
              <a:off x="3591341" y="2590404"/>
              <a:ext cx="8235" cy="379413"/>
            </a:xfrm>
            <a:prstGeom prst="line">
              <a:avLst/>
            </a:prstGeom>
            <a:noFill/>
            <a:ln w="9525">
              <a:solidFill>
                <a:schemeClr val="tx1"/>
              </a:solidFill>
              <a:round/>
              <a:headEnd/>
              <a:tailEnd/>
            </a:ln>
          </p:spPr>
          <p:txBody>
            <a:bodyPr/>
            <a:lstStyle/>
            <a:p>
              <a:endParaRPr lang="en-US" sz="1600" dirty="0">
                <a:solidFill>
                  <a:schemeClr val="tx1">
                    <a:lumMod val="85000"/>
                    <a:lumOff val="15000"/>
                  </a:schemeClr>
                </a:solidFill>
                <a:latin typeface="+mj-lt"/>
              </a:endParaRPr>
            </a:p>
          </p:txBody>
        </p:sp>
        <p:sp>
          <p:nvSpPr>
            <p:cNvPr id="58" name="Line 57"/>
            <p:cNvSpPr>
              <a:spLocks noChangeShapeType="1"/>
            </p:cNvSpPr>
            <p:nvPr/>
          </p:nvSpPr>
          <p:spPr bwMode="auto">
            <a:xfrm>
              <a:off x="3591341" y="2969817"/>
              <a:ext cx="67523" cy="1587"/>
            </a:xfrm>
            <a:prstGeom prst="line">
              <a:avLst/>
            </a:prstGeom>
            <a:noFill/>
            <a:ln w="9525">
              <a:solidFill>
                <a:schemeClr val="tx1"/>
              </a:solidFill>
              <a:round/>
              <a:headEnd/>
              <a:tailEnd/>
            </a:ln>
          </p:spPr>
          <p:txBody>
            <a:bodyPr/>
            <a:lstStyle/>
            <a:p>
              <a:endParaRPr lang="en-US" sz="1600" dirty="0">
                <a:solidFill>
                  <a:schemeClr val="tx1">
                    <a:lumMod val="85000"/>
                    <a:lumOff val="15000"/>
                  </a:schemeClr>
                </a:solidFill>
                <a:latin typeface="+mj-lt"/>
              </a:endParaRPr>
            </a:p>
          </p:txBody>
        </p:sp>
        <p:sp>
          <p:nvSpPr>
            <p:cNvPr id="59" name="Line 58"/>
            <p:cNvSpPr>
              <a:spLocks noChangeShapeType="1"/>
            </p:cNvSpPr>
            <p:nvPr/>
          </p:nvSpPr>
          <p:spPr bwMode="auto">
            <a:xfrm>
              <a:off x="3658865" y="2969817"/>
              <a:ext cx="118577" cy="1587"/>
            </a:xfrm>
            <a:prstGeom prst="line">
              <a:avLst/>
            </a:prstGeom>
            <a:noFill/>
            <a:ln w="9525">
              <a:solidFill>
                <a:schemeClr val="tx1"/>
              </a:solidFill>
              <a:round/>
              <a:headEnd/>
              <a:tailEnd/>
            </a:ln>
          </p:spPr>
          <p:txBody>
            <a:bodyPr/>
            <a:lstStyle/>
            <a:p>
              <a:endParaRPr lang="en-US" sz="1600" dirty="0">
                <a:solidFill>
                  <a:schemeClr val="tx1">
                    <a:lumMod val="85000"/>
                    <a:lumOff val="15000"/>
                  </a:schemeClr>
                </a:solidFill>
                <a:latin typeface="+mj-lt"/>
              </a:endParaRPr>
            </a:p>
          </p:txBody>
        </p:sp>
        <p:sp>
          <p:nvSpPr>
            <p:cNvPr id="60" name="Freeform 59"/>
            <p:cNvSpPr>
              <a:spLocks/>
            </p:cNvSpPr>
            <p:nvPr/>
          </p:nvSpPr>
          <p:spPr bwMode="auto">
            <a:xfrm>
              <a:off x="3693449" y="2925367"/>
              <a:ext cx="83992" cy="88900"/>
            </a:xfrm>
            <a:custGeom>
              <a:avLst/>
              <a:gdLst>
                <a:gd name="T0" fmla="*/ 2147483647 w 60"/>
                <a:gd name="T1" fmla="*/ 2147483647 h 60"/>
                <a:gd name="T2" fmla="*/ 0 w 60"/>
                <a:gd name="T3" fmla="*/ 2147483647 h 60"/>
                <a:gd name="T4" fmla="*/ 2147483647 w 60"/>
                <a:gd name="T5" fmla="*/ 2147483647 h 60"/>
                <a:gd name="T6" fmla="*/ 0 w 60"/>
                <a:gd name="T7" fmla="*/ 0 h 60"/>
                <a:gd name="T8" fmla="*/ 2147483647 w 60"/>
                <a:gd name="T9" fmla="*/ 2147483647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60" y="30"/>
                  </a:moveTo>
                  <a:lnTo>
                    <a:pt x="0" y="60"/>
                  </a:lnTo>
                  <a:lnTo>
                    <a:pt x="30" y="30"/>
                  </a:lnTo>
                  <a:lnTo>
                    <a:pt x="0" y="0"/>
                  </a:lnTo>
                  <a:lnTo>
                    <a:pt x="60" y="30"/>
                  </a:lnTo>
                  <a:close/>
                </a:path>
              </a:pathLst>
            </a:custGeom>
            <a:solidFill>
              <a:srgbClr val="000000"/>
            </a:solidFill>
            <a:ln w="9525">
              <a:solidFill>
                <a:schemeClr val="tx1"/>
              </a:solidFill>
              <a:prstDash val="solid"/>
              <a:round/>
              <a:headEnd/>
              <a:tailEnd/>
            </a:ln>
          </p:spPr>
          <p:txBody>
            <a:bodyPr/>
            <a:lstStyle/>
            <a:p>
              <a:endParaRPr lang="en-US" sz="1600" dirty="0">
                <a:solidFill>
                  <a:schemeClr val="tx1">
                    <a:lumMod val="85000"/>
                    <a:lumOff val="15000"/>
                  </a:schemeClr>
                </a:solidFill>
                <a:latin typeface="+mj-lt"/>
              </a:endParaRPr>
            </a:p>
          </p:txBody>
        </p:sp>
        <p:sp>
          <p:nvSpPr>
            <p:cNvPr id="61" name="Line 60"/>
            <p:cNvSpPr>
              <a:spLocks noChangeShapeType="1"/>
            </p:cNvSpPr>
            <p:nvPr/>
          </p:nvSpPr>
          <p:spPr bwMode="auto">
            <a:xfrm>
              <a:off x="4752404" y="3242867"/>
              <a:ext cx="854739" cy="0"/>
            </a:xfrm>
            <a:prstGeom prst="line">
              <a:avLst/>
            </a:prstGeom>
            <a:noFill/>
            <a:ln w="9525">
              <a:solidFill>
                <a:schemeClr val="tx1"/>
              </a:solidFill>
              <a:round/>
              <a:headEnd/>
              <a:tailEnd/>
            </a:ln>
          </p:spPr>
          <p:txBody>
            <a:bodyPr/>
            <a:lstStyle/>
            <a:p>
              <a:endParaRPr lang="en-US" sz="1600" dirty="0">
                <a:solidFill>
                  <a:schemeClr val="tx1">
                    <a:lumMod val="85000"/>
                    <a:lumOff val="15000"/>
                  </a:schemeClr>
                </a:solidFill>
                <a:latin typeface="+mj-lt"/>
              </a:endParaRPr>
            </a:p>
          </p:txBody>
        </p:sp>
        <p:sp>
          <p:nvSpPr>
            <p:cNvPr id="62" name="Line 61"/>
            <p:cNvSpPr>
              <a:spLocks noChangeShapeType="1"/>
            </p:cNvSpPr>
            <p:nvPr/>
          </p:nvSpPr>
          <p:spPr bwMode="auto">
            <a:xfrm>
              <a:off x="5043089" y="3085704"/>
              <a:ext cx="0" cy="157163"/>
            </a:xfrm>
            <a:prstGeom prst="line">
              <a:avLst/>
            </a:prstGeom>
            <a:noFill/>
            <a:ln w="9525">
              <a:solidFill>
                <a:schemeClr val="tx1"/>
              </a:solidFill>
              <a:round/>
              <a:headEnd/>
              <a:tailEnd type="stealth" w="lg" len="lg"/>
            </a:ln>
          </p:spPr>
          <p:txBody>
            <a:bodyPr/>
            <a:lstStyle/>
            <a:p>
              <a:endParaRPr lang="en-US" sz="1600" dirty="0">
                <a:solidFill>
                  <a:schemeClr val="tx1">
                    <a:lumMod val="85000"/>
                    <a:lumOff val="15000"/>
                  </a:schemeClr>
                </a:solidFill>
                <a:latin typeface="+mj-lt"/>
              </a:endParaRPr>
            </a:p>
          </p:txBody>
        </p:sp>
        <p:sp>
          <p:nvSpPr>
            <p:cNvPr id="63" name="Line 62"/>
            <p:cNvSpPr>
              <a:spLocks noChangeShapeType="1"/>
            </p:cNvSpPr>
            <p:nvPr/>
          </p:nvSpPr>
          <p:spPr bwMode="auto">
            <a:xfrm flipV="1">
              <a:off x="3609458" y="2569767"/>
              <a:ext cx="3020409" cy="9525"/>
            </a:xfrm>
            <a:prstGeom prst="line">
              <a:avLst/>
            </a:prstGeom>
            <a:noFill/>
            <a:ln w="9525">
              <a:solidFill>
                <a:schemeClr val="tx1"/>
              </a:solidFill>
              <a:round/>
              <a:headEnd/>
              <a:tailEnd/>
            </a:ln>
          </p:spPr>
          <p:txBody>
            <a:bodyPr/>
            <a:lstStyle/>
            <a:p>
              <a:endParaRPr lang="en-US" sz="1600" dirty="0">
                <a:solidFill>
                  <a:schemeClr val="tx1">
                    <a:lumMod val="85000"/>
                    <a:lumOff val="15000"/>
                  </a:schemeClr>
                </a:solidFill>
                <a:latin typeface="+mj-lt"/>
              </a:endParaRPr>
            </a:p>
          </p:txBody>
        </p:sp>
        <p:sp>
          <p:nvSpPr>
            <p:cNvPr id="65" name="Line 64"/>
            <p:cNvSpPr>
              <a:spLocks noChangeShapeType="1"/>
            </p:cNvSpPr>
            <p:nvPr/>
          </p:nvSpPr>
          <p:spPr bwMode="auto">
            <a:xfrm>
              <a:off x="5136130" y="1912542"/>
              <a:ext cx="0" cy="115887"/>
            </a:xfrm>
            <a:prstGeom prst="line">
              <a:avLst/>
            </a:prstGeom>
            <a:noFill/>
            <a:ln w="9525">
              <a:solidFill>
                <a:schemeClr val="tx1"/>
              </a:solidFill>
              <a:round/>
              <a:headEnd/>
              <a:tailEnd/>
            </a:ln>
          </p:spPr>
          <p:txBody>
            <a:bodyPr/>
            <a:lstStyle/>
            <a:p>
              <a:endParaRPr lang="en-US" sz="1600" dirty="0">
                <a:solidFill>
                  <a:schemeClr val="tx1">
                    <a:lumMod val="85000"/>
                    <a:lumOff val="15000"/>
                  </a:schemeClr>
                </a:solidFill>
                <a:latin typeface="+mj-lt"/>
              </a:endParaRPr>
            </a:p>
          </p:txBody>
        </p:sp>
        <p:grpSp>
          <p:nvGrpSpPr>
            <p:cNvPr id="66" name="Group 65"/>
            <p:cNvGrpSpPr>
              <a:grpSpLocks/>
            </p:cNvGrpSpPr>
            <p:nvPr/>
          </p:nvGrpSpPr>
          <p:grpSpPr bwMode="auto">
            <a:xfrm>
              <a:off x="3530412" y="4852595"/>
              <a:ext cx="828392" cy="1236661"/>
              <a:chOff x="1824" y="1680"/>
              <a:chExt cx="1104" cy="1584"/>
            </a:xfrm>
          </p:grpSpPr>
          <p:pic>
            <p:nvPicPr>
              <p:cNvPr id="121" name="Picture 66"/>
              <p:cNvPicPr>
                <a:picLocks noChangeAspect="1" noChangeArrowheads="1"/>
              </p:cNvPicPr>
              <p:nvPr/>
            </p:nvPicPr>
            <p:blipFill>
              <a:blip r:embed="rId3" cstate="print"/>
              <a:srcRect l="33963" t="9886" r="32076" b="11020"/>
              <a:stretch>
                <a:fillRect/>
              </a:stretch>
            </p:blipFill>
            <p:spPr bwMode="auto">
              <a:xfrm>
                <a:off x="2160" y="2016"/>
                <a:ext cx="209" cy="960"/>
              </a:xfrm>
              <a:prstGeom prst="rect">
                <a:avLst/>
              </a:prstGeom>
              <a:noFill/>
              <a:ln w="9525">
                <a:solidFill>
                  <a:schemeClr val="tx1"/>
                </a:solidFill>
                <a:miter lim="800000"/>
                <a:headEnd/>
                <a:tailEnd/>
              </a:ln>
            </p:spPr>
          </p:pic>
          <p:pic>
            <p:nvPicPr>
              <p:cNvPr id="122" name="Picture 67"/>
              <p:cNvPicPr>
                <a:picLocks noChangeAspect="1" noChangeArrowheads="1"/>
              </p:cNvPicPr>
              <p:nvPr/>
            </p:nvPicPr>
            <p:blipFill>
              <a:blip r:embed="rId3" cstate="print"/>
              <a:srcRect l="33963" t="9886" r="32076" b="11020"/>
              <a:stretch>
                <a:fillRect/>
              </a:stretch>
            </p:blipFill>
            <p:spPr bwMode="auto">
              <a:xfrm>
                <a:off x="2300" y="2016"/>
                <a:ext cx="209" cy="960"/>
              </a:xfrm>
              <a:prstGeom prst="rect">
                <a:avLst/>
              </a:prstGeom>
              <a:noFill/>
              <a:ln w="9525">
                <a:solidFill>
                  <a:schemeClr val="tx1"/>
                </a:solidFill>
                <a:miter lim="800000"/>
                <a:headEnd/>
                <a:tailEnd/>
              </a:ln>
            </p:spPr>
          </p:pic>
          <p:pic>
            <p:nvPicPr>
              <p:cNvPr id="123" name="Picture 68"/>
              <p:cNvPicPr>
                <a:picLocks noChangeAspect="1" noChangeArrowheads="1"/>
              </p:cNvPicPr>
              <p:nvPr/>
            </p:nvPicPr>
            <p:blipFill>
              <a:blip r:embed="rId3" cstate="print"/>
              <a:srcRect l="33963" t="9886" r="32076" b="11020"/>
              <a:stretch>
                <a:fillRect/>
              </a:stretch>
            </p:blipFill>
            <p:spPr bwMode="auto">
              <a:xfrm>
                <a:off x="2439" y="2016"/>
                <a:ext cx="210" cy="960"/>
              </a:xfrm>
              <a:prstGeom prst="rect">
                <a:avLst/>
              </a:prstGeom>
              <a:noFill/>
              <a:ln w="9525">
                <a:solidFill>
                  <a:schemeClr val="tx1"/>
                </a:solidFill>
                <a:miter lim="800000"/>
                <a:headEnd/>
                <a:tailEnd/>
              </a:ln>
            </p:spPr>
          </p:pic>
          <p:pic>
            <p:nvPicPr>
              <p:cNvPr id="124" name="Picture 69"/>
              <p:cNvPicPr>
                <a:picLocks noChangeAspect="1" noChangeArrowheads="1"/>
              </p:cNvPicPr>
              <p:nvPr/>
            </p:nvPicPr>
            <p:blipFill>
              <a:blip r:embed="rId3" cstate="print"/>
              <a:srcRect l="33963" t="9886" r="32076" b="11020"/>
              <a:stretch>
                <a:fillRect/>
              </a:stretch>
            </p:blipFill>
            <p:spPr bwMode="auto">
              <a:xfrm>
                <a:off x="2579" y="2016"/>
                <a:ext cx="209" cy="960"/>
              </a:xfrm>
              <a:prstGeom prst="rect">
                <a:avLst/>
              </a:prstGeom>
              <a:noFill/>
              <a:ln w="9525">
                <a:solidFill>
                  <a:schemeClr val="tx1"/>
                </a:solidFill>
                <a:miter lim="800000"/>
                <a:headEnd/>
                <a:tailEnd/>
              </a:ln>
            </p:spPr>
          </p:pic>
          <p:pic>
            <p:nvPicPr>
              <p:cNvPr id="125" name="Picture 70"/>
              <p:cNvPicPr>
                <a:picLocks noChangeAspect="1" noChangeArrowheads="1"/>
              </p:cNvPicPr>
              <p:nvPr/>
            </p:nvPicPr>
            <p:blipFill>
              <a:blip r:embed="rId3" cstate="print"/>
              <a:srcRect l="33963" t="9886" r="32076" b="11020"/>
              <a:stretch>
                <a:fillRect/>
              </a:stretch>
            </p:blipFill>
            <p:spPr bwMode="auto">
              <a:xfrm>
                <a:off x="2719" y="2016"/>
                <a:ext cx="209" cy="960"/>
              </a:xfrm>
              <a:prstGeom prst="rect">
                <a:avLst/>
              </a:prstGeom>
              <a:noFill/>
              <a:ln w="9525">
                <a:solidFill>
                  <a:schemeClr val="tx1"/>
                </a:solidFill>
                <a:miter lim="800000"/>
                <a:headEnd/>
                <a:tailEnd/>
              </a:ln>
            </p:spPr>
          </p:pic>
          <p:pic>
            <p:nvPicPr>
              <p:cNvPr id="126" name="Picture 71"/>
              <p:cNvPicPr>
                <a:picLocks noChangeAspect="1" noChangeArrowheads="1"/>
              </p:cNvPicPr>
              <p:nvPr/>
            </p:nvPicPr>
            <p:blipFill>
              <a:blip r:embed="rId3" cstate="print"/>
              <a:srcRect l="33963" t="9886" r="42638" b="11020"/>
              <a:stretch>
                <a:fillRect/>
              </a:stretch>
            </p:blipFill>
            <p:spPr bwMode="auto">
              <a:xfrm>
                <a:off x="1824" y="1920"/>
                <a:ext cx="158" cy="1152"/>
              </a:xfrm>
              <a:prstGeom prst="rect">
                <a:avLst/>
              </a:prstGeom>
              <a:noFill/>
              <a:ln w="9525">
                <a:solidFill>
                  <a:schemeClr val="tx1"/>
                </a:solidFill>
                <a:miter lim="800000"/>
                <a:headEnd/>
                <a:tailEnd/>
              </a:ln>
            </p:spPr>
          </p:pic>
          <p:pic>
            <p:nvPicPr>
              <p:cNvPr id="127" name="Picture 72"/>
              <p:cNvPicPr>
                <a:picLocks noChangeAspect="1" noChangeArrowheads="1"/>
              </p:cNvPicPr>
              <p:nvPr/>
            </p:nvPicPr>
            <p:blipFill>
              <a:blip r:embed="rId3" cstate="print"/>
              <a:srcRect l="33963" t="9886" r="42638" b="11020"/>
              <a:stretch>
                <a:fillRect/>
              </a:stretch>
            </p:blipFill>
            <p:spPr bwMode="auto">
              <a:xfrm>
                <a:off x="2002" y="1968"/>
                <a:ext cx="158" cy="1056"/>
              </a:xfrm>
              <a:prstGeom prst="rect">
                <a:avLst/>
              </a:prstGeom>
              <a:noFill/>
              <a:ln w="9525">
                <a:solidFill>
                  <a:schemeClr val="tx1"/>
                </a:solidFill>
                <a:miter lim="800000"/>
                <a:headEnd/>
                <a:tailEnd/>
              </a:ln>
            </p:spPr>
          </p:pic>
          <p:grpSp>
            <p:nvGrpSpPr>
              <p:cNvPr id="128" name="Group 73"/>
              <p:cNvGrpSpPr>
                <a:grpSpLocks/>
              </p:cNvGrpSpPr>
              <p:nvPr/>
            </p:nvGrpSpPr>
            <p:grpSpPr bwMode="auto">
              <a:xfrm>
                <a:off x="2496" y="1776"/>
                <a:ext cx="432" cy="240"/>
                <a:chOff x="2016" y="1488"/>
                <a:chExt cx="432" cy="240"/>
              </a:xfrm>
            </p:grpSpPr>
            <p:sp>
              <p:nvSpPr>
                <p:cNvPr id="140" name="Oval 74"/>
                <p:cNvSpPr>
                  <a:spLocks noChangeArrowheads="1"/>
                </p:cNvSpPr>
                <p:nvPr/>
              </p:nvSpPr>
              <p:spPr bwMode="auto">
                <a:xfrm>
                  <a:off x="2016" y="1488"/>
                  <a:ext cx="432" cy="240"/>
                </a:xfrm>
                <a:prstGeom prst="ellipse">
                  <a:avLst/>
                </a:prstGeom>
                <a:noFill/>
                <a:ln w="9525">
                  <a:solidFill>
                    <a:schemeClr val="tx1"/>
                  </a:solidFill>
                  <a:round/>
                  <a:headEnd/>
                  <a:tailEnd/>
                </a:ln>
              </p:spPr>
              <p:txBody>
                <a:bodyPr wrap="none" anchor="ctr"/>
                <a:lstStyle/>
                <a:p>
                  <a:endParaRPr lang="en-US" sz="1600" dirty="0">
                    <a:solidFill>
                      <a:schemeClr val="tx1">
                        <a:lumMod val="85000"/>
                        <a:lumOff val="15000"/>
                      </a:schemeClr>
                    </a:solidFill>
                    <a:latin typeface="+mj-lt"/>
                  </a:endParaRPr>
                </a:p>
              </p:txBody>
            </p:sp>
            <p:sp>
              <p:nvSpPr>
                <p:cNvPr id="141" name="Oval 75"/>
                <p:cNvSpPr>
                  <a:spLocks noChangeArrowheads="1"/>
                </p:cNvSpPr>
                <p:nvPr/>
              </p:nvSpPr>
              <p:spPr bwMode="auto">
                <a:xfrm>
                  <a:off x="2112" y="1536"/>
                  <a:ext cx="240" cy="144"/>
                </a:xfrm>
                <a:prstGeom prst="ellipse">
                  <a:avLst/>
                </a:prstGeom>
                <a:noFill/>
                <a:ln w="9525">
                  <a:solidFill>
                    <a:schemeClr val="tx1"/>
                  </a:solidFill>
                  <a:round/>
                  <a:headEnd/>
                  <a:tailEnd/>
                </a:ln>
              </p:spPr>
              <p:txBody>
                <a:bodyPr wrap="none" anchor="ctr"/>
                <a:lstStyle/>
                <a:p>
                  <a:endParaRPr lang="en-US" sz="1600" dirty="0">
                    <a:solidFill>
                      <a:schemeClr val="tx1">
                        <a:lumMod val="85000"/>
                        <a:lumOff val="15000"/>
                      </a:schemeClr>
                    </a:solidFill>
                    <a:latin typeface="+mj-lt"/>
                  </a:endParaRPr>
                </a:p>
              </p:txBody>
            </p:sp>
          </p:grpSp>
          <p:grpSp>
            <p:nvGrpSpPr>
              <p:cNvPr id="129" name="Group 76"/>
              <p:cNvGrpSpPr>
                <a:grpSpLocks/>
              </p:cNvGrpSpPr>
              <p:nvPr/>
            </p:nvGrpSpPr>
            <p:grpSpPr bwMode="auto">
              <a:xfrm>
                <a:off x="2064" y="1776"/>
                <a:ext cx="432" cy="240"/>
                <a:chOff x="2016" y="1488"/>
                <a:chExt cx="432" cy="240"/>
              </a:xfrm>
            </p:grpSpPr>
            <p:sp>
              <p:nvSpPr>
                <p:cNvPr id="138" name="Oval 77"/>
                <p:cNvSpPr>
                  <a:spLocks noChangeArrowheads="1"/>
                </p:cNvSpPr>
                <p:nvPr/>
              </p:nvSpPr>
              <p:spPr bwMode="auto">
                <a:xfrm>
                  <a:off x="2016" y="1488"/>
                  <a:ext cx="432" cy="240"/>
                </a:xfrm>
                <a:prstGeom prst="ellipse">
                  <a:avLst/>
                </a:prstGeom>
                <a:noFill/>
                <a:ln w="9525">
                  <a:solidFill>
                    <a:schemeClr val="tx1"/>
                  </a:solidFill>
                  <a:round/>
                  <a:headEnd/>
                  <a:tailEnd/>
                </a:ln>
              </p:spPr>
              <p:txBody>
                <a:bodyPr wrap="none" anchor="ctr"/>
                <a:lstStyle/>
                <a:p>
                  <a:endParaRPr lang="en-US" sz="1600" dirty="0">
                    <a:solidFill>
                      <a:schemeClr val="tx1">
                        <a:lumMod val="85000"/>
                        <a:lumOff val="15000"/>
                      </a:schemeClr>
                    </a:solidFill>
                    <a:latin typeface="+mj-lt"/>
                  </a:endParaRPr>
                </a:p>
              </p:txBody>
            </p:sp>
            <p:sp>
              <p:nvSpPr>
                <p:cNvPr id="139" name="Oval 78"/>
                <p:cNvSpPr>
                  <a:spLocks noChangeArrowheads="1"/>
                </p:cNvSpPr>
                <p:nvPr/>
              </p:nvSpPr>
              <p:spPr bwMode="auto">
                <a:xfrm>
                  <a:off x="2112" y="1536"/>
                  <a:ext cx="240" cy="144"/>
                </a:xfrm>
                <a:prstGeom prst="ellipse">
                  <a:avLst/>
                </a:prstGeom>
                <a:noFill/>
                <a:ln w="9525">
                  <a:solidFill>
                    <a:schemeClr val="tx1"/>
                  </a:solidFill>
                  <a:round/>
                  <a:headEnd/>
                  <a:tailEnd/>
                </a:ln>
              </p:spPr>
              <p:txBody>
                <a:bodyPr wrap="none" anchor="ctr"/>
                <a:lstStyle/>
                <a:p>
                  <a:endParaRPr lang="en-US" sz="1600" dirty="0">
                    <a:solidFill>
                      <a:schemeClr val="tx1">
                        <a:lumMod val="85000"/>
                        <a:lumOff val="15000"/>
                      </a:schemeClr>
                    </a:solidFill>
                    <a:latin typeface="+mj-lt"/>
                  </a:endParaRPr>
                </a:p>
              </p:txBody>
            </p:sp>
          </p:grpSp>
          <p:grpSp>
            <p:nvGrpSpPr>
              <p:cNvPr id="130" name="Group 79"/>
              <p:cNvGrpSpPr>
                <a:grpSpLocks/>
              </p:cNvGrpSpPr>
              <p:nvPr/>
            </p:nvGrpSpPr>
            <p:grpSpPr bwMode="auto">
              <a:xfrm>
                <a:off x="2496" y="2928"/>
                <a:ext cx="432" cy="240"/>
                <a:chOff x="2016" y="1488"/>
                <a:chExt cx="432" cy="240"/>
              </a:xfrm>
            </p:grpSpPr>
            <p:sp>
              <p:nvSpPr>
                <p:cNvPr id="136" name="Oval 80"/>
                <p:cNvSpPr>
                  <a:spLocks noChangeArrowheads="1"/>
                </p:cNvSpPr>
                <p:nvPr/>
              </p:nvSpPr>
              <p:spPr bwMode="auto">
                <a:xfrm>
                  <a:off x="2016" y="1488"/>
                  <a:ext cx="432" cy="240"/>
                </a:xfrm>
                <a:prstGeom prst="ellipse">
                  <a:avLst/>
                </a:prstGeom>
                <a:noFill/>
                <a:ln w="9525">
                  <a:solidFill>
                    <a:schemeClr val="tx1"/>
                  </a:solidFill>
                  <a:round/>
                  <a:headEnd/>
                  <a:tailEnd/>
                </a:ln>
              </p:spPr>
              <p:txBody>
                <a:bodyPr wrap="none" anchor="ctr"/>
                <a:lstStyle/>
                <a:p>
                  <a:endParaRPr lang="en-US" sz="1600" dirty="0">
                    <a:solidFill>
                      <a:schemeClr val="tx1">
                        <a:lumMod val="85000"/>
                        <a:lumOff val="15000"/>
                      </a:schemeClr>
                    </a:solidFill>
                    <a:latin typeface="+mj-lt"/>
                  </a:endParaRPr>
                </a:p>
              </p:txBody>
            </p:sp>
            <p:sp>
              <p:nvSpPr>
                <p:cNvPr id="137" name="Oval 81"/>
                <p:cNvSpPr>
                  <a:spLocks noChangeArrowheads="1"/>
                </p:cNvSpPr>
                <p:nvPr/>
              </p:nvSpPr>
              <p:spPr bwMode="auto">
                <a:xfrm>
                  <a:off x="2112" y="1536"/>
                  <a:ext cx="240" cy="144"/>
                </a:xfrm>
                <a:prstGeom prst="ellipse">
                  <a:avLst/>
                </a:prstGeom>
                <a:noFill/>
                <a:ln w="9525">
                  <a:solidFill>
                    <a:schemeClr val="tx1"/>
                  </a:solidFill>
                  <a:round/>
                  <a:headEnd/>
                  <a:tailEnd/>
                </a:ln>
              </p:spPr>
              <p:txBody>
                <a:bodyPr wrap="none" anchor="ctr"/>
                <a:lstStyle/>
                <a:p>
                  <a:endParaRPr lang="en-US" sz="1600" dirty="0">
                    <a:solidFill>
                      <a:schemeClr val="tx1">
                        <a:lumMod val="85000"/>
                        <a:lumOff val="15000"/>
                      </a:schemeClr>
                    </a:solidFill>
                    <a:latin typeface="+mj-lt"/>
                  </a:endParaRPr>
                </a:p>
              </p:txBody>
            </p:sp>
          </p:grpSp>
          <p:grpSp>
            <p:nvGrpSpPr>
              <p:cNvPr id="131" name="Group 82"/>
              <p:cNvGrpSpPr>
                <a:grpSpLocks/>
              </p:cNvGrpSpPr>
              <p:nvPr/>
            </p:nvGrpSpPr>
            <p:grpSpPr bwMode="auto">
              <a:xfrm>
                <a:off x="2064" y="2928"/>
                <a:ext cx="432" cy="240"/>
                <a:chOff x="2016" y="1488"/>
                <a:chExt cx="432" cy="240"/>
              </a:xfrm>
            </p:grpSpPr>
            <p:sp>
              <p:nvSpPr>
                <p:cNvPr id="134" name="Oval 83"/>
                <p:cNvSpPr>
                  <a:spLocks noChangeArrowheads="1"/>
                </p:cNvSpPr>
                <p:nvPr/>
              </p:nvSpPr>
              <p:spPr bwMode="auto">
                <a:xfrm>
                  <a:off x="2016" y="1488"/>
                  <a:ext cx="432" cy="240"/>
                </a:xfrm>
                <a:prstGeom prst="ellipse">
                  <a:avLst/>
                </a:prstGeom>
                <a:noFill/>
                <a:ln w="9525">
                  <a:solidFill>
                    <a:schemeClr val="tx1"/>
                  </a:solidFill>
                  <a:round/>
                  <a:headEnd/>
                  <a:tailEnd/>
                </a:ln>
              </p:spPr>
              <p:txBody>
                <a:bodyPr wrap="none" anchor="ctr"/>
                <a:lstStyle/>
                <a:p>
                  <a:endParaRPr lang="en-US" sz="1600" dirty="0">
                    <a:solidFill>
                      <a:schemeClr val="tx1">
                        <a:lumMod val="85000"/>
                        <a:lumOff val="15000"/>
                      </a:schemeClr>
                    </a:solidFill>
                    <a:latin typeface="+mj-lt"/>
                  </a:endParaRPr>
                </a:p>
              </p:txBody>
            </p:sp>
            <p:sp>
              <p:nvSpPr>
                <p:cNvPr id="135" name="Oval 84"/>
                <p:cNvSpPr>
                  <a:spLocks noChangeArrowheads="1"/>
                </p:cNvSpPr>
                <p:nvPr/>
              </p:nvSpPr>
              <p:spPr bwMode="auto">
                <a:xfrm>
                  <a:off x="2112" y="1536"/>
                  <a:ext cx="240" cy="144"/>
                </a:xfrm>
                <a:prstGeom prst="ellipse">
                  <a:avLst/>
                </a:prstGeom>
                <a:noFill/>
                <a:ln w="9525">
                  <a:solidFill>
                    <a:schemeClr val="tx1"/>
                  </a:solidFill>
                  <a:round/>
                  <a:headEnd/>
                  <a:tailEnd/>
                </a:ln>
              </p:spPr>
              <p:txBody>
                <a:bodyPr wrap="none" anchor="ctr"/>
                <a:lstStyle/>
                <a:p>
                  <a:endParaRPr lang="en-US" sz="1600" dirty="0">
                    <a:solidFill>
                      <a:schemeClr val="tx1">
                        <a:lumMod val="85000"/>
                        <a:lumOff val="15000"/>
                      </a:schemeClr>
                    </a:solidFill>
                    <a:latin typeface="+mj-lt"/>
                  </a:endParaRPr>
                </a:p>
              </p:txBody>
            </p:sp>
          </p:grpSp>
          <p:sp>
            <p:nvSpPr>
              <p:cNvPr id="132" name="Rectangle 85"/>
              <p:cNvSpPr>
                <a:spLocks noChangeArrowheads="1"/>
              </p:cNvSpPr>
              <p:nvPr/>
            </p:nvSpPr>
            <p:spPr bwMode="auto">
              <a:xfrm>
                <a:off x="2160" y="1680"/>
                <a:ext cx="672" cy="96"/>
              </a:xfrm>
              <a:prstGeom prst="rect">
                <a:avLst/>
              </a:prstGeom>
              <a:solidFill>
                <a:srgbClr val="B2B2B2"/>
              </a:solidFill>
              <a:ln w="9525">
                <a:solidFill>
                  <a:schemeClr val="tx1"/>
                </a:solidFill>
                <a:miter lim="800000"/>
                <a:headEnd/>
                <a:tailEnd/>
              </a:ln>
            </p:spPr>
            <p:txBody>
              <a:bodyPr wrap="none" anchor="ctr"/>
              <a:lstStyle/>
              <a:p>
                <a:endParaRPr lang="en-US" sz="1600" dirty="0">
                  <a:solidFill>
                    <a:schemeClr val="tx1">
                      <a:lumMod val="85000"/>
                      <a:lumOff val="15000"/>
                    </a:schemeClr>
                  </a:solidFill>
                  <a:latin typeface="+mj-lt"/>
                </a:endParaRPr>
              </a:p>
            </p:txBody>
          </p:sp>
          <p:sp>
            <p:nvSpPr>
              <p:cNvPr id="133" name="Rectangle 86"/>
              <p:cNvSpPr>
                <a:spLocks noChangeArrowheads="1"/>
              </p:cNvSpPr>
              <p:nvPr/>
            </p:nvSpPr>
            <p:spPr bwMode="auto">
              <a:xfrm>
                <a:off x="2160" y="3168"/>
                <a:ext cx="672" cy="96"/>
              </a:xfrm>
              <a:prstGeom prst="rect">
                <a:avLst/>
              </a:prstGeom>
              <a:solidFill>
                <a:srgbClr val="B2B2B2"/>
              </a:solidFill>
              <a:ln w="9525">
                <a:solidFill>
                  <a:schemeClr val="tx1"/>
                </a:solidFill>
                <a:miter lim="800000"/>
                <a:headEnd/>
                <a:tailEnd/>
              </a:ln>
            </p:spPr>
            <p:txBody>
              <a:bodyPr wrap="none" anchor="ctr"/>
              <a:lstStyle/>
              <a:p>
                <a:endParaRPr lang="en-US" sz="1600" dirty="0">
                  <a:solidFill>
                    <a:schemeClr val="tx1">
                      <a:lumMod val="85000"/>
                      <a:lumOff val="15000"/>
                    </a:schemeClr>
                  </a:solidFill>
                  <a:latin typeface="+mj-lt"/>
                </a:endParaRPr>
              </a:p>
            </p:txBody>
          </p:sp>
        </p:grpSp>
        <p:grpSp>
          <p:nvGrpSpPr>
            <p:cNvPr id="67" name="Group 87"/>
            <p:cNvGrpSpPr>
              <a:grpSpLocks/>
            </p:cNvGrpSpPr>
            <p:nvPr/>
          </p:nvGrpSpPr>
          <p:grpSpPr bwMode="auto">
            <a:xfrm>
              <a:off x="5915972" y="1426768"/>
              <a:ext cx="731430" cy="781051"/>
              <a:chOff x="3353" y="525"/>
              <a:chExt cx="810" cy="548"/>
            </a:xfrm>
          </p:grpSpPr>
          <p:sp>
            <p:nvSpPr>
              <p:cNvPr id="114" name="Line 88"/>
              <p:cNvSpPr>
                <a:spLocks noChangeShapeType="1"/>
              </p:cNvSpPr>
              <p:nvPr/>
            </p:nvSpPr>
            <p:spPr bwMode="auto">
              <a:xfrm>
                <a:off x="3467" y="702"/>
                <a:ext cx="1" cy="66"/>
              </a:xfrm>
              <a:prstGeom prst="line">
                <a:avLst/>
              </a:prstGeom>
              <a:noFill/>
              <a:ln w="9525">
                <a:solidFill>
                  <a:schemeClr val="tx1"/>
                </a:solidFill>
                <a:round/>
                <a:headEnd/>
                <a:tailEnd/>
              </a:ln>
            </p:spPr>
            <p:txBody>
              <a:bodyPr/>
              <a:lstStyle/>
              <a:p>
                <a:endParaRPr lang="en-US" sz="1600" dirty="0">
                  <a:solidFill>
                    <a:schemeClr val="tx1">
                      <a:lumMod val="85000"/>
                      <a:lumOff val="15000"/>
                    </a:schemeClr>
                  </a:solidFill>
                  <a:latin typeface="+mj-lt"/>
                </a:endParaRPr>
              </a:p>
            </p:txBody>
          </p:sp>
          <p:sp>
            <p:nvSpPr>
              <p:cNvPr id="115" name="Line 89"/>
              <p:cNvSpPr>
                <a:spLocks noChangeShapeType="1"/>
              </p:cNvSpPr>
              <p:nvPr/>
            </p:nvSpPr>
            <p:spPr bwMode="auto">
              <a:xfrm>
                <a:off x="3467" y="768"/>
                <a:ext cx="1" cy="90"/>
              </a:xfrm>
              <a:prstGeom prst="line">
                <a:avLst/>
              </a:prstGeom>
              <a:noFill/>
              <a:ln w="9525">
                <a:solidFill>
                  <a:schemeClr val="tx1"/>
                </a:solidFill>
                <a:round/>
                <a:headEnd/>
                <a:tailEnd/>
              </a:ln>
            </p:spPr>
            <p:txBody>
              <a:bodyPr/>
              <a:lstStyle/>
              <a:p>
                <a:endParaRPr lang="en-US" sz="1600" dirty="0">
                  <a:solidFill>
                    <a:schemeClr val="tx1">
                      <a:lumMod val="85000"/>
                      <a:lumOff val="15000"/>
                    </a:schemeClr>
                  </a:solidFill>
                  <a:latin typeface="+mj-lt"/>
                </a:endParaRPr>
              </a:p>
            </p:txBody>
          </p:sp>
          <p:sp>
            <p:nvSpPr>
              <p:cNvPr id="116" name="Freeform 90"/>
              <p:cNvSpPr>
                <a:spLocks/>
              </p:cNvSpPr>
              <p:nvPr/>
            </p:nvSpPr>
            <p:spPr bwMode="auto">
              <a:xfrm>
                <a:off x="3437" y="798"/>
                <a:ext cx="60" cy="60"/>
              </a:xfrm>
              <a:custGeom>
                <a:avLst/>
                <a:gdLst>
                  <a:gd name="T0" fmla="*/ 30 w 60"/>
                  <a:gd name="T1" fmla="*/ 60 h 60"/>
                  <a:gd name="T2" fmla="*/ 60 w 60"/>
                  <a:gd name="T3" fmla="*/ 0 h 60"/>
                  <a:gd name="T4" fmla="*/ 30 w 60"/>
                  <a:gd name="T5" fmla="*/ 30 h 60"/>
                  <a:gd name="T6" fmla="*/ 0 w 60"/>
                  <a:gd name="T7" fmla="*/ 0 h 60"/>
                  <a:gd name="T8" fmla="*/ 30 w 60"/>
                  <a:gd name="T9" fmla="*/ 6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30" y="60"/>
                    </a:moveTo>
                    <a:lnTo>
                      <a:pt x="60" y="0"/>
                    </a:lnTo>
                    <a:lnTo>
                      <a:pt x="30" y="30"/>
                    </a:lnTo>
                    <a:lnTo>
                      <a:pt x="0" y="0"/>
                    </a:lnTo>
                    <a:lnTo>
                      <a:pt x="30" y="60"/>
                    </a:lnTo>
                    <a:close/>
                  </a:path>
                </a:pathLst>
              </a:custGeom>
              <a:solidFill>
                <a:srgbClr val="B2B2B2"/>
              </a:solidFill>
              <a:ln w="9525">
                <a:solidFill>
                  <a:schemeClr val="tx1"/>
                </a:solidFill>
                <a:prstDash val="solid"/>
                <a:round/>
                <a:headEnd/>
                <a:tailEnd/>
              </a:ln>
            </p:spPr>
            <p:txBody>
              <a:bodyPr/>
              <a:lstStyle/>
              <a:p>
                <a:endParaRPr lang="en-US" sz="1600" dirty="0">
                  <a:solidFill>
                    <a:schemeClr val="tx1">
                      <a:lumMod val="85000"/>
                      <a:lumOff val="15000"/>
                    </a:schemeClr>
                  </a:solidFill>
                  <a:latin typeface="+mj-lt"/>
                </a:endParaRPr>
              </a:p>
            </p:txBody>
          </p:sp>
          <p:grpSp>
            <p:nvGrpSpPr>
              <p:cNvPr id="117" name="Group 91"/>
              <p:cNvGrpSpPr>
                <a:grpSpLocks/>
              </p:cNvGrpSpPr>
              <p:nvPr/>
            </p:nvGrpSpPr>
            <p:grpSpPr bwMode="auto">
              <a:xfrm>
                <a:off x="3353" y="525"/>
                <a:ext cx="810" cy="371"/>
                <a:chOff x="3347" y="525"/>
                <a:chExt cx="810" cy="371"/>
              </a:xfrm>
            </p:grpSpPr>
            <p:sp>
              <p:nvSpPr>
                <p:cNvPr id="119" name="AutoShape 92"/>
                <p:cNvSpPr>
                  <a:spLocks noChangeArrowheads="1"/>
                </p:cNvSpPr>
                <p:nvPr/>
              </p:nvSpPr>
              <p:spPr bwMode="auto">
                <a:xfrm>
                  <a:off x="3361" y="782"/>
                  <a:ext cx="782" cy="11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873 w 21600"/>
                    <a:gd name="T13" fmla="*/ 2842 h 21600"/>
                    <a:gd name="T14" fmla="*/ 18727 w 21600"/>
                    <a:gd name="T15" fmla="*/ 18758 h 21600"/>
                  </a:gdLst>
                  <a:ahLst/>
                  <a:cxnLst>
                    <a:cxn ang="T8">
                      <a:pos x="T0" y="T1"/>
                    </a:cxn>
                    <a:cxn ang="T9">
                      <a:pos x="T2" y="T3"/>
                    </a:cxn>
                    <a:cxn ang="T10">
                      <a:pos x="T4" y="T5"/>
                    </a:cxn>
                    <a:cxn ang="T11">
                      <a:pos x="T6" y="T7"/>
                    </a:cxn>
                  </a:cxnLst>
                  <a:rect l="T12" t="T13" r="T14" b="T15"/>
                  <a:pathLst>
                    <a:path w="21600" h="21600">
                      <a:moveTo>
                        <a:pt x="0" y="0"/>
                      </a:moveTo>
                      <a:lnTo>
                        <a:pt x="2143" y="21600"/>
                      </a:lnTo>
                      <a:lnTo>
                        <a:pt x="19457" y="21600"/>
                      </a:lnTo>
                      <a:lnTo>
                        <a:pt x="21600" y="0"/>
                      </a:lnTo>
                      <a:close/>
                    </a:path>
                  </a:pathLst>
                </a:custGeom>
                <a:solidFill>
                  <a:srgbClr val="B2B2B2"/>
                </a:solidFill>
                <a:ln w="9525">
                  <a:solidFill>
                    <a:schemeClr val="tx1"/>
                  </a:solidFill>
                  <a:miter lim="800000"/>
                  <a:headEnd/>
                  <a:tailEnd/>
                </a:ln>
              </p:spPr>
              <p:txBody>
                <a:bodyPr wrap="none" anchor="ctr"/>
                <a:lstStyle/>
                <a:p>
                  <a:endParaRPr lang="en-US" sz="1600" dirty="0">
                    <a:solidFill>
                      <a:schemeClr val="tx1">
                        <a:lumMod val="85000"/>
                        <a:lumOff val="15000"/>
                      </a:schemeClr>
                    </a:solidFill>
                    <a:latin typeface="+mj-lt"/>
                  </a:endParaRPr>
                </a:p>
              </p:txBody>
            </p:sp>
            <p:sp>
              <p:nvSpPr>
                <p:cNvPr id="120" name="Rectangle 93"/>
                <p:cNvSpPr>
                  <a:spLocks noChangeArrowheads="1"/>
                </p:cNvSpPr>
                <p:nvPr/>
              </p:nvSpPr>
              <p:spPr bwMode="auto">
                <a:xfrm>
                  <a:off x="3347" y="525"/>
                  <a:ext cx="810" cy="257"/>
                </a:xfrm>
                <a:prstGeom prst="rect">
                  <a:avLst/>
                </a:prstGeom>
                <a:solidFill>
                  <a:srgbClr val="B2B2B2"/>
                </a:solidFill>
                <a:ln w="9525">
                  <a:solidFill>
                    <a:schemeClr val="tx1"/>
                  </a:solidFill>
                  <a:miter lim="800000"/>
                  <a:headEnd/>
                  <a:tailEnd/>
                </a:ln>
              </p:spPr>
              <p:txBody>
                <a:bodyPr wrap="none" anchor="ctr"/>
                <a:lstStyle/>
                <a:p>
                  <a:endParaRPr lang="en-US" sz="1600" dirty="0">
                    <a:solidFill>
                      <a:schemeClr val="tx1">
                        <a:lumMod val="85000"/>
                        <a:lumOff val="15000"/>
                      </a:schemeClr>
                    </a:solidFill>
                    <a:latin typeface="+mj-lt"/>
                  </a:endParaRPr>
                </a:p>
              </p:txBody>
            </p:sp>
          </p:grpSp>
          <p:sp>
            <p:nvSpPr>
              <p:cNvPr id="118" name="AutoShape 94"/>
              <p:cNvSpPr>
                <a:spLocks noChangeArrowheads="1"/>
              </p:cNvSpPr>
              <p:nvPr/>
            </p:nvSpPr>
            <p:spPr bwMode="auto">
              <a:xfrm>
                <a:off x="3449" y="900"/>
                <a:ext cx="619" cy="17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269 w 21600"/>
                  <a:gd name="T13" fmla="*/ 5244 h 21600"/>
                  <a:gd name="T14" fmla="*/ 16331 w 21600"/>
                  <a:gd name="T15" fmla="*/ 16356 h 21600"/>
                </a:gdLst>
                <a:ahLst/>
                <a:cxnLst>
                  <a:cxn ang="T8">
                    <a:pos x="T0" y="T1"/>
                  </a:cxn>
                  <a:cxn ang="T9">
                    <a:pos x="T2" y="T3"/>
                  </a:cxn>
                  <a:cxn ang="T10">
                    <a:pos x="T4" y="T5"/>
                  </a:cxn>
                  <a:cxn ang="T11">
                    <a:pos x="T6" y="T7"/>
                  </a:cxn>
                </a:cxnLst>
                <a:rect l="T12" t="T13" r="T14" b="T15"/>
                <a:pathLst>
                  <a:path w="21600" h="21600">
                    <a:moveTo>
                      <a:pt x="0" y="0"/>
                    </a:moveTo>
                    <a:lnTo>
                      <a:pt x="6944" y="21600"/>
                    </a:lnTo>
                    <a:lnTo>
                      <a:pt x="14656" y="21600"/>
                    </a:lnTo>
                    <a:lnTo>
                      <a:pt x="21600" y="0"/>
                    </a:lnTo>
                    <a:close/>
                  </a:path>
                </a:pathLst>
              </a:custGeom>
              <a:solidFill>
                <a:srgbClr val="B2B2B2"/>
              </a:solidFill>
              <a:ln w="9525">
                <a:solidFill>
                  <a:schemeClr val="tx1"/>
                </a:solidFill>
                <a:miter lim="800000"/>
                <a:headEnd/>
                <a:tailEnd/>
              </a:ln>
            </p:spPr>
            <p:txBody>
              <a:bodyPr wrap="none" anchor="ctr"/>
              <a:lstStyle/>
              <a:p>
                <a:endParaRPr lang="en-US" sz="1600" dirty="0">
                  <a:solidFill>
                    <a:schemeClr val="tx1">
                      <a:lumMod val="85000"/>
                      <a:lumOff val="15000"/>
                    </a:schemeClr>
                  </a:solidFill>
                  <a:latin typeface="+mj-lt"/>
                </a:endParaRPr>
              </a:p>
            </p:txBody>
          </p:sp>
        </p:grpSp>
        <p:grpSp>
          <p:nvGrpSpPr>
            <p:cNvPr id="68" name="Group 95"/>
            <p:cNvGrpSpPr>
              <a:grpSpLocks/>
            </p:cNvGrpSpPr>
            <p:nvPr/>
          </p:nvGrpSpPr>
          <p:grpSpPr bwMode="auto">
            <a:xfrm>
              <a:off x="5641726" y="2758680"/>
              <a:ext cx="790508" cy="790576"/>
              <a:chOff x="1488" y="1392"/>
              <a:chExt cx="1344" cy="1152"/>
            </a:xfrm>
          </p:grpSpPr>
          <p:sp>
            <p:nvSpPr>
              <p:cNvPr id="109" name="Rectangle 96"/>
              <p:cNvSpPr>
                <a:spLocks noChangeArrowheads="1"/>
              </p:cNvSpPr>
              <p:nvPr/>
            </p:nvSpPr>
            <p:spPr bwMode="auto">
              <a:xfrm>
                <a:off x="1824" y="1392"/>
                <a:ext cx="864" cy="576"/>
              </a:xfrm>
              <a:prstGeom prst="rect">
                <a:avLst/>
              </a:prstGeom>
              <a:solidFill>
                <a:srgbClr val="B2B2B2"/>
              </a:solidFill>
              <a:ln w="9525">
                <a:solidFill>
                  <a:schemeClr val="tx1"/>
                </a:solidFill>
                <a:miter lim="800000"/>
                <a:headEnd/>
                <a:tailEnd/>
              </a:ln>
            </p:spPr>
            <p:txBody>
              <a:bodyPr wrap="none" anchor="ctr"/>
              <a:lstStyle/>
              <a:p>
                <a:endParaRPr lang="en-US" sz="1600" dirty="0">
                  <a:solidFill>
                    <a:schemeClr val="tx1">
                      <a:lumMod val="85000"/>
                      <a:lumOff val="15000"/>
                    </a:schemeClr>
                  </a:solidFill>
                  <a:latin typeface="+mj-lt"/>
                </a:endParaRPr>
              </a:p>
            </p:txBody>
          </p:sp>
          <p:sp>
            <p:nvSpPr>
              <p:cNvPr id="110" name="AutoShape 97"/>
              <p:cNvSpPr>
                <a:spLocks noChangeArrowheads="1"/>
              </p:cNvSpPr>
              <p:nvPr/>
            </p:nvSpPr>
            <p:spPr bwMode="auto">
              <a:xfrm>
                <a:off x="1824" y="1968"/>
                <a:ext cx="864" cy="28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B2B2B2"/>
              </a:solidFill>
              <a:ln w="9525">
                <a:solidFill>
                  <a:schemeClr val="tx1"/>
                </a:solidFill>
                <a:miter lim="800000"/>
                <a:headEnd/>
                <a:tailEnd/>
              </a:ln>
            </p:spPr>
            <p:txBody>
              <a:bodyPr wrap="none" anchor="ctr"/>
              <a:lstStyle/>
              <a:p>
                <a:endParaRPr lang="en-US" sz="1600" dirty="0">
                  <a:solidFill>
                    <a:schemeClr val="tx1">
                      <a:lumMod val="85000"/>
                      <a:lumOff val="15000"/>
                    </a:schemeClr>
                  </a:solidFill>
                  <a:latin typeface="+mj-lt"/>
                </a:endParaRPr>
              </a:p>
            </p:txBody>
          </p:sp>
          <p:sp>
            <p:nvSpPr>
              <p:cNvPr id="111" name="Rectangle 98"/>
              <p:cNvSpPr>
                <a:spLocks noChangeArrowheads="1"/>
              </p:cNvSpPr>
              <p:nvPr/>
            </p:nvSpPr>
            <p:spPr bwMode="auto">
              <a:xfrm>
                <a:off x="1584" y="1584"/>
                <a:ext cx="96" cy="960"/>
              </a:xfrm>
              <a:prstGeom prst="rect">
                <a:avLst/>
              </a:prstGeom>
              <a:solidFill>
                <a:srgbClr val="B2B2B2"/>
              </a:solidFill>
              <a:ln w="9525">
                <a:solidFill>
                  <a:schemeClr val="tx1"/>
                </a:solidFill>
                <a:miter lim="800000"/>
                <a:headEnd/>
                <a:tailEnd/>
              </a:ln>
            </p:spPr>
            <p:txBody>
              <a:bodyPr wrap="none" anchor="ctr"/>
              <a:lstStyle/>
              <a:p>
                <a:endParaRPr lang="en-US" sz="1600" dirty="0">
                  <a:solidFill>
                    <a:schemeClr val="tx1">
                      <a:lumMod val="85000"/>
                      <a:lumOff val="15000"/>
                    </a:schemeClr>
                  </a:solidFill>
                  <a:latin typeface="+mj-lt"/>
                </a:endParaRPr>
              </a:p>
            </p:txBody>
          </p:sp>
          <p:sp>
            <p:nvSpPr>
              <p:cNvPr id="112" name="Rectangle 99"/>
              <p:cNvSpPr>
                <a:spLocks noChangeArrowheads="1"/>
              </p:cNvSpPr>
              <p:nvPr/>
            </p:nvSpPr>
            <p:spPr bwMode="auto">
              <a:xfrm>
                <a:off x="1488" y="2400"/>
                <a:ext cx="1344" cy="144"/>
              </a:xfrm>
              <a:prstGeom prst="rect">
                <a:avLst/>
              </a:prstGeom>
              <a:solidFill>
                <a:srgbClr val="B2B2B2"/>
              </a:solidFill>
              <a:ln w="9525">
                <a:solidFill>
                  <a:schemeClr val="tx1"/>
                </a:solidFill>
                <a:miter lim="800000"/>
                <a:headEnd/>
                <a:tailEnd/>
              </a:ln>
            </p:spPr>
            <p:txBody>
              <a:bodyPr wrap="none" anchor="ctr"/>
              <a:lstStyle/>
              <a:p>
                <a:endParaRPr lang="en-US" sz="1600" dirty="0">
                  <a:solidFill>
                    <a:schemeClr val="tx1">
                      <a:lumMod val="85000"/>
                      <a:lumOff val="15000"/>
                    </a:schemeClr>
                  </a:solidFill>
                  <a:latin typeface="+mj-lt"/>
                </a:endParaRPr>
              </a:p>
            </p:txBody>
          </p:sp>
          <p:sp>
            <p:nvSpPr>
              <p:cNvPr id="113" name="Rectangle 100"/>
              <p:cNvSpPr>
                <a:spLocks noChangeArrowheads="1"/>
              </p:cNvSpPr>
              <p:nvPr/>
            </p:nvSpPr>
            <p:spPr bwMode="auto">
              <a:xfrm>
                <a:off x="1680" y="1632"/>
                <a:ext cx="1056" cy="96"/>
              </a:xfrm>
              <a:prstGeom prst="rect">
                <a:avLst/>
              </a:prstGeom>
              <a:solidFill>
                <a:srgbClr val="B2B2B2"/>
              </a:solidFill>
              <a:ln w="9525">
                <a:solidFill>
                  <a:schemeClr val="tx1"/>
                </a:solidFill>
                <a:miter lim="800000"/>
                <a:headEnd/>
                <a:tailEnd/>
              </a:ln>
            </p:spPr>
            <p:txBody>
              <a:bodyPr wrap="none" anchor="ctr"/>
              <a:lstStyle/>
              <a:p>
                <a:endParaRPr lang="en-US" sz="1600" dirty="0">
                  <a:solidFill>
                    <a:schemeClr val="tx1">
                      <a:lumMod val="85000"/>
                      <a:lumOff val="15000"/>
                    </a:schemeClr>
                  </a:solidFill>
                  <a:latin typeface="+mj-lt"/>
                </a:endParaRPr>
              </a:p>
            </p:txBody>
          </p:sp>
        </p:grpSp>
        <p:sp>
          <p:nvSpPr>
            <p:cNvPr id="69" name="Line 101"/>
            <p:cNvSpPr>
              <a:spLocks noChangeShapeType="1"/>
            </p:cNvSpPr>
            <p:nvPr/>
          </p:nvSpPr>
          <p:spPr bwMode="auto">
            <a:xfrm flipV="1">
              <a:off x="6489880" y="3087292"/>
              <a:ext cx="0" cy="522287"/>
            </a:xfrm>
            <a:prstGeom prst="line">
              <a:avLst/>
            </a:prstGeom>
            <a:noFill/>
            <a:ln w="9525">
              <a:solidFill>
                <a:schemeClr val="tx1"/>
              </a:solidFill>
              <a:round/>
              <a:headEnd/>
              <a:tailEnd/>
            </a:ln>
          </p:spPr>
          <p:txBody>
            <a:bodyPr/>
            <a:lstStyle/>
            <a:p>
              <a:endParaRPr lang="en-US" sz="1600" dirty="0">
                <a:solidFill>
                  <a:schemeClr val="tx1">
                    <a:lumMod val="85000"/>
                    <a:lumOff val="15000"/>
                  </a:schemeClr>
                </a:solidFill>
                <a:latin typeface="+mj-lt"/>
              </a:endParaRPr>
            </a:p>
          </p:txBody>
        </p:sp>
        <p:sp>
          <p:nvSpPr>
            <p:cNvPr id="71" name="Line 103"/>
            <p:cNvSpPr>
              <a:spLocks noChangeShapeType="1"/>
            </p:cNvSpPr>
            <p:nvPr/>
          </p:nvSpPr>
          <p:spPr bwMode="auto">
            <a:xfrm>
              <a:off x="4508663" y="1444229"/>
              <a:ext cx="207509" cy="0"/>
            </a:xfrm>
            <a:prstGeom prst="line">
              <a:avLst/>
            </a:prstGeom>
            <a:noFill/>
            <a:ln w="9525">
              <a:solidFill>
                <a:schemeClr val="tx1"/>
              </a:solidFill>
              <a:round/>
              <a:headEnd/>
              <a:tailEnd type="stealth" w="lg" len="lg"/>
            </a:ln>
          </p:spPr>
          <p:txBody>
            <a:bodyPr/>
            <a:lstStyle/>
            <a:p>
              <a:endParaRPr lang="en-US" sz="1600" dirty="0">
                <a:solidFill>
                  <a:schemeClr val="tx1">
                    <a:lumMod val="85000"/>
                    <a:lumOff val="15000"/>
                  </a:schemeClr>
                </a:solidFill>
                <a:latin typeface="+mj-lt"/>
              </a:endParaRPr>
            </a:p>
          </p:txBody>
        </p:sp>
        <p:sp>
          <p:nvSpPr>
            <p:cNvPr id="72" name="Line 104"/>
            <p:cNvSpPr>
              <a:spLocks noChangeShapeType="1"/>
            </p:cNvSpPr>
            <p:nvPr/>
          </p:nvSpPr>
          <p:spPr bwMode="auto">
            <a:xfrm>
              <a:off x="5483913" y="1658542"/>
              <a:ext cx="415018" cy="0"/>
            </a:xfrm>
            <a:prstGeom prst="line">
              <a:avLst/>
            </a:prstGeom>
            <a:noFill/>
            <a:ln w="9525">
              <a:solidFill>
                <a:schemeClr val="tx1"/>
              </a:solidFill>
              <a:round/>
              <a:headEnd/>
              <a:tailEnd type="stealth" w="lg" len="lg"/>
            </a:ln>
          </p:spPr>
          <p:txBody>
            <a:bodyPr/>
            <a:lstStyle/>
            <a:p>
              <a:endParaRPr lang="en-US" sz="1600" dirty="0">
                <a:solidFill>
                  <a:schemeClr val="tx1">
                    <a:lumMod val="85000"/>
                    <a:lumOff val="15000"/>
                  </a:schemeClr>
                </a:solidFill>
                <a:latin typeface="+mj-lt"/>
              </a:endParaRPr>
            </a:p>
          </p:txBody>
        </p:sp>
        <p:grpSp>
          <p:nvGrpSpPr>
            <p:cNvPr id="73" name="Group 105"/>
            <p:cNvGrpSpPr>
              <a:grpSpLocks/>
            </p:cNvGrpSpPr>
            <p:nvPr/>
          </p:nvGrpSpPr>
          <p:grpSpPr bwMode="auto">
            <a:xfrm>
              <a:off x="4721118" y="1352158"/>
              <a:ext cx="602767" cy="639765"/>
              <a:chOff x="1776" y="1776"/>
              <a:chExt cx="864" cy="1008"/>
            </a:xfrm>
          </p:grpSpPr>
          <p:sp>
            <p:nvSpPr>
              <p:cNvPr id="101" name="Rectangle 106"/>
              <p:cNvSpPr>
                <a:spLocks noChangeArrowheads="1"/>
              </p:cNvSpPr>
              <p:nvPr/>
            </p:nvSpPr>
            <p:spPr bwMode="auto">
              <a:xfrm>
                <a:off x="2112" y="2640"/>
                <a:ext cx="240" cy="96"/>
              </a:xfrm>
              <a:prstGeom prst="rect">
                <a:avLst/>
              </a:prstGeom>
              <a:solidFill>
                <a:srgbClr val="B2B2B2"/>
              </a:solidFill>
              <a:ln w="9525">
                <a:solidFill>
                  <a:schemeClr val="tx1"/>
                </a:solidFill>
                <a:miter lim="800000"/>
                <a:headEnd/>
                <a:tailEnd/>
              </a:ln>
            </p:spPr>
            <p:txBody>
              <a:bodyPr wrap="none" anchor="ctr"/>
              <a:lstStyle/>
              <a:p>
                <a:endParaRPr lang="en-US" sz="1600" dirty="0">
                  <a:solidFill>
                    <a:schemeClr val="tx1">
                      <a:lumMod val="85000"/>
                      <a:lumOff val="15000"/>
                    </a:schemeClr>
                  </a:solidFill>
                  <a:latin typeface="+mj-lt"/>
                </a:endParaRPr>
              </a:p>
            </p:txBody>
          </p:sp>
          <p:sp>
            <p:nvSpPr>
              <p:cNvPr id="102" name="AutoShape 107"/>
              <p:cNvSpPr>
                <a:spLocks noChangeArrowheads="1"/>
              </p:cNvSpPr>
              <p:nvPr/>
            </p:nvSpPr>
            <p:spPr bwMode="auto">
              <a:xfrm rot="5400000">
                <a:off x="1896" y="1944"/>
                <a:ext cx="648" cy="792"/>
              </a:xfrm>
              <a:prstGeom prst="flowChartDelay">
                <a:avLst/>
              </a:prstGeom>
              <a:solidFill>
                <a:srgbClr val="B2B2B2"/>
              </a:solidFill>
              <a:ln w="9525">
                <a:solidFill>
                  <a:schemeClr val="tx1"/>
                </a:solidFill>
                <a:miter lim="800000"/>
                <a:headEnd/>
                <a:tailEnd/>
              </a:ln>
            </p:spPr>
            <p:txBody>
              <a:bodyPr wrap="none" anchor="ctr"/>
              <a:lstStyle/>
              <a:p>
                <a:endParaRPr lang="en-US" sz="1600" dirty="0">
                  <a:solidFill>
                    <a:schemeClr val="tx1">
                      <a:lumMod val="85000"/>
                      <a:lumOff val="15000"/>
                    </a:schemeClr>
                  </a:solidFill>
                  <a:latin typeface="+mj-lt"/>
                </a:endParaRPr>
              </a:p>
            </p:txBody>
          </p:sp>
          <p:sp>
            <p:nvSpPr>
              <p:cNvPr id="103" name="Rectangle 108"/>
              <p:cNvSpPr>
                <a:spLocks noChangeArrowheads="1"/>
              </p:cNvSpPr>
              <p:nvPr/>
            </p:nvSpPr>
            <p:spPr bwMode="auto">
              <a:xfrm>
                <a:off x="1824" y="2688"/>
                <a:ext cx="768" cy="96"/>
              </a:xfrm>
              <a:prstGeom prst="rect">
                <a:avLst/>
              </a:prstGeom>
              <a:solidFill>
                <a:srgbClr val="B2B2B2"/>
              </a:solidFill>
              <a:ln w="9525">
                <a:solidFill>
                  <a:schemeClr val="tx1"/>
                </a:solidFill>
                <a:miter lim="800000"/>
                <a:headEnd/>
                <a:tailEnd/>
              </a:ln>
            </p:spPr>
            <p:txBody>
              <a:bodyPr wrap="none" anchor="ctr"/>
              <a:lstStyle/>
              <a:p>
                <a:endParaRPr lang="en-US" sz="1600" dirty="0">
                  <a:solidFill>
                    <a:schemeClr val="tx1">
                      <a:lumMod val="85000"/>
                      <a:lumOff val="15000"/>
                    </a:schemeClr>
                  </a:solidFill>
                  <a:latin typeface="+mj-lt"/>
                </a:endParaRPr>
              </a:p>
            </p:txBody>
          </p:sp>
          <p:sp>
            <p:nvSpPr>
              <p:cNvPr id="104" name="Rectangle 109"/>
              <p:cNvSpPr>
                <a:spLocks noChangeArrowheads="1"/>
              </p:cNvSpPr>
              <p:nvPr/>
            </p:nvSpPr>
            <p:spPr bwMode="auto">
              <a:xfrm>
                <a:off x="1776" y="1920"/>
                <a:ext cx="864" cy="144"/>
              </a:xfrm>
              <a:prstGeom prst="rect">
                <a:avLst/>
              </a:prstGeom>
              <a:solidFill>
                <a:srgbClr val="B2B2B2"/>
              </a:solidFill>
              <a:ln w="9525">
                <a:solidFill>
                  <a:schemeClr val="tx1"/>
                </a:solidFill>
                <a:miter lim="800000"/>
                <a:headEnd/>
                <a:tailEnd/>
              </a:ln>
            </p:spPr>
            <p:txBody>
              <a:bodyPr wrap="none" anchor="ctr"/>
              <a:lstStyle/>
              <a:p>
                <a:endParaRPr lang="en-US" sz="1600" dirty="0">
                  <a:solidFill>
                    <a:schemeClr val="tx1">
                      <a:lumMod val="85000"/>
                      <a:lumOff val="15000"/>
                    </a:schemeClr>
                  </a:solidFill>
                  <a:latin typeface="+mj-lt"/>
                </a:endParaRPr>
              </a:p>
            </p:txBody>
          </p:sp>
          <p:sp>
            <p:nvSpPr>
              <p:cNvPr id="105" name="Freeform 110"/>
              <p:cNvSpPr>
                <a:spLocks/>
              </p:cNvSpPr>
              <p:nvPr/>
            </p:nvSpPr>
            <p:spPr bwMode="auto">
              <a:xfrm>
                <a:off x="2208" y="2304"/>
                <a:ext cx="288" cy="144"/>
              </a:xfrm>
              <a:custGeom>
                <a:avLst/>
                <a:gdLst>
                  <a:gd name="T0" fmla="*/ 0 w 288"/>
                  <a:gd name="T1" fmla="*/ 0 h 144"/>
                  <a:gd name="T2" fmla="*/ 144 w 288"/>
                  <a:gd name="T3" fmla="*/ 144 h 144"/>
                  <a:gd name="T4" fmla="*/ 288 w 288"/>
                  <a:gd name="T5" fmla="*/ 0 h 144"/>
                  <a:gd name="T6" fmla="*/ 0 60000 65536"/>
                  <a:gd name="T7" fmla="*/ 0 60000 65536"/>
                  <a:gd name="T8" fmla="*/ 0 60000 65536"/>
                  <a:gd name="T9" fmla="*/ 0 w 288"/>
                  <a:gd name="T10" fmla="*/ 0 h 144"/>
                  <a:gd name="T11" fmla="*/ 288 w 288"/>
                  <a:gd name="T12" fmla="*/ 144 h 144"/>
                </a:gdLst>
                <a:ahLst/>
                <a:cxnLst>
                  <a:cxn ang="T6">
                    <a:pos x="T0" y="T1"/>
                  </a:cxn>
                  <a:cxn ang="T7">
                    <a:pos x="T2" y="T3"/>
                  </a:cxn>
                  <a:cxn ang="T8">
                    <a:pos x="T4" y="T5"/>
                  </a:cxn>
                </a:cxnLst>
                <a:rect l="T9" t="T10" r="T11" b="T12"/>
                <a:pathLst>
                  <a:path w="288" h="144">
                    <a:moveTo>
                      <a:pt x="0" y="0"/>
                    </a:moveTo>
                    <a:cubicBezTo>
                      <a:pt x="48" y="72"/>
                      <a:pt x="96" y="144"/>
                      <a:pt x="144" y="144"/>
                    </a:cubicBezTo>
                    <a:cubicBezTo>
                      <a:pt x="192" y="144"/>
                      <a:pt x="264" y="24"/>
                      <a:pt x="288" y="0"/>
                    </a:cubicBezTo>
                  </a:path>
                </a:pathLst>
              </a:custGeom>
              <a:solidFill>
                <a:srgbClr val="B2B2B2"/>
              </a:solidFill>
              <a:ln w="28575" cmpd="sng">
                <a:solidFill>
                  <a:schemeClr val="tx1"/>
                </a:solidFill>
                <a:round/>
                <a:headEnd/>
                <a:tailEnd/>
              </a:ln>
            </p:spPr>
            <p:txBody>
              <a:bodyPr/>
              <a:lstStyle/>
              <a:p>
                <a:endParaRPr lang="en-US" sz="1600" dirty="0">
                  <a:solidFill>
                    <a:schemeClr val="tx1">
                      <a:lumMod val="85000"/>
                      <a:lumOff val="15000"/>
                    </a:schemeClr>
                  </a:solidFill>
                  <a:latin typeface="+mj-lt"/>
                </a:endParaRPr>
              </a:p>
            </p:txBody>
          </p:sp>
          <p:sp>
            <p:nvSpPr>
              <p:cNvPr id="106" name="Freeform 111"/>
              <p:cNvSpPr>
                <a:spLocks/>
              </p:cNvSpPr>
              <p:nvPr/>
            </p:nvSpPr>
            <p:spPr bwMode="auto">
              <a:xfrm>
                <a:off x="1920" y="2304"/>
                <a:ext cx="288" cy="144"/>
              </a:xfrm>
              <a:custGeom>
                <a:avLst/>
                <a:gdLst>
                  <a:gd name="T0" fmla="*/ 0 w 288"/>
                  <a:gd name="T1" fmla="*/ 0 h 144"/>
                  <a:gd name="T2" fmla="*/ 144 w 288"/>
                  <a:gd name="T3" fmla="*/ 144 h 144"/>
                  <a:gd name="T4" fmla="*/ 288 w 288"/>
                  <a:gd name="T5" fmla="*/ 0 h 144"/>
                  <a:gd name="T6" fmla="*/ 0 60000 65536"/>
                  <a:gd name="T7" fmla="*/ 0 60000 65536"/>
                  <a:gd name="T8" fmla="*/ 0 60000 65536"/>
                  <a:gd name="T9" fmla="*/ 0 w 288"/>
                  <a:gd name="T10" fmla="*/ 0 h 144"/>
                  <a:gd name="T11" fmla="*/ 288 w 288"/>
                  <a:gd name="T12" fmla="*/ 144 h 144"/>
                </a:gdLst>
                <a:ahLst/>
                <a:cxnLst>
                  <a:cxn ang="T6">
                    <a:pos x="T0" y="T1"/>
                  </a:cxn>
                  <a:cxn ang="T7">
                    <a:pos x="T2" y="T3"/>
                  </a:cxn>
                  <a:cxn ang="T8">
                    <a:pos x="T4" y="T5"/>
                  </a:cxn>
                </a:cxnLst>
                <a:rect l="T9" t="T10" r="T11" b="T12"/>
                <a:pathLst>
                  <a:path w="288" h="144">
                    <a:moveTo>
                      <a:pt x="0" y="0"/>
                    </a:moveTo>
                    <a:cubicBezTo>
                      <a:pt x="48" y="72"/>
                      <a:pt x="96" y="144"/>
                      <a:pt x="144" y="144"/>
                    </a:cubicBezTo>
                    <a:cubicBezTo>
                      <a:pt x="192" y="144"/>
                      <a:pt x="264" y="24"/>
                      <a:pt x="288" y="0"/>
                    </a:cubicBezTo>
                  </a:path>
                </a:pathLst>
              </a:custGeom>
              <a:solidFill>
                <a:srgbClr val="B2B2B2"/>
              </a:solidFill>
              <a:ln w="28575" cmpd="sng">
                <a:solidFill>
                  <a:schemeClr val="tx1"/>
                </a:solidFill>
                <a:round/>
                <a:headEnd/>
                <a:tailEnd/>
              </a:ln>
            </p:spPr>
            <p:txBody>
              <a:bodyPr/>
              <a:lstStyle/>
              <a:p>
                <a:endParaRPr lang="en-US" sz="1600" dirty="0">
                  <a:solidFill>
                    <a:schemeClr val="tx1">
                      <a:lumMod val="85000"/>
                      <a:lumOff val="15000"/>
                    </a:schemeClr>
                  </a:solidFill>
                  <a:latin typeface="+mj-lt"/>
                </a:endParaRPr>
              </a:p>
            </p:txBody>
          </p:sp>
          <p:sp>
            <p:nvSpPr>
              <p:cNvPr id="107" name="Rectangle 112"/>
              <p:cNvSpPr>
                <a:spLocks noChangeArrowheads="1"/>
              </p:cNvSpPr>
              <p:nvPr/>
            </p:nvSpPr>
            <p:spPr bwMode="auto">
              <a:xfrm>
                <a:off x="2016" y="1776"/>
                <a:ext cx="336" cy="144"/>
              </a:xfrm>
              <a:prstGeom prst="rect">
                <a:avLst/>
              </a:prstGeom>
              <a:solidFill>
                <a:srgbClr val="B2B2B2"/>
              </a:solidFill>
              <a:ln w="9525">
                <a:solidFill>
                  <a:schemeClr val="tx1"/>
                </a:solidFill>
                <a:miter lim="800000"/>
                <a:headEnd/>
                <a:tailEnd/>
              </a:ln>
            </p:spPr>
            <p:txBody>
              <a:bodyPr wrap="none" anchor="ctr"/>
              <a:lstStyle/>
              <a:p>
                <a:endParaRPr lang="en-US" sz="1600" dirty="0">
                  <a:solidFill>
                    <a:schemeClr val="tx1">
                      <a:lumMod val="85000"/>
                      <a:lumOff val="15000"/>
                    </a:schemeClr>
                  </a:solidFill>
                  <a:latin typeface="+mj-lt"/>
                </a:endParaRPr>
              </a:p>
            </p:txBody>
          </p:sp>
          <p:sp>
            <p:nvSpPr>
              <p:cNvPr id="108" name="Line 113"/>
              <p:cNvSpPr>
                <a:spLocks noChangeShapeType="1"/>
              </p:cNvSpPr>
              <p:nvPr/>
            </p:nvSpPr>
            <p:spPr bwMode="auto">
              <a:xfrm>
                <a:off x="2208" y="1824"/>
                <a:ext cx="0" cy="480"/>
              </a:xfrm>
              <a:prstGeom prst="line">
                <a:avLst/>
              </a:prstGeom>
              <a:noFill/>
              <a:ln w="28575">
                <a:solidFill>
                  <a:schemeClr val="tx1"/>
                </a:solidFill>
                <a:round/>
                <a:headEnd/>
                <a:tailEnd/>
              </a:ln>
            </p:spPr>
            <p:txBody>
              <a:bodyPr/>
              <a:lstStyle/>
              <a:p>
                <a:endParaRPr lang="en-US" sz="1600" dirty="0">
                  <a:solidFill>
                    <a:schemeClr val="tx1">
                      <a:lumMod val="85000"/>
                      <a:lumOff val="15000"/>
                    </a:schemeClr>
                  </a:solidFill>
                  <a:latin typeface="+mj-lt"/>
                </a:endParaRPr>
              </a:p>
            </p:txBody>
          </p:sp>
        </p:grpSp>
        <p:sp>
          <p:nvSpPr>
            <p:cNvPr id="74" name="Line 114"/>
            <p:cNvSpPr>
              <a:spLocks noChangeShapeType="1"/>
            </p:cNvSpPr>
            <p:nvPr/>
          </p:nvSpPr>
          <p:spPr bwMode="auto">
            <a:xfrm flipH="1" flipV="1">
              <a:off x="6285664" y="2230695"/>
              <a:ext cx="4941" cy="285750"/>
            </a:xfrm>
            <a:prstGeom prst="line">
              <a:avLst/>
            </a:prstGeom>
            <a:noFill/>
            <a:ln w="9525">
              <a:solidFill>
                <a:schemeClr val="tx1"/>
              </a:solidFill>
              <a:round/>
              <a:headEnd/>
              <a:tailEnd type="stealth" w="lg" len="lg"/>
            </a:ln>
          </p:spPr>
          <p:txBody>
            <a:bodyPr/>
            <a:lstStyle/>
            <a:p>
              <a:endParaRPr lang="en-US" sz="1600" dirty="0">
                <a:solidFill>
                  <a:schemeClr val="tx1">
                    <a:lumMod val="85000"/>
                    <a:lumOff val="15000"/>
                  </a:schemeClr>
                </a:solidFill>
                <a:latin typeface="+mj-lt"/>
              </a:endParaRPr>
            </a:p>
          </p:txBody>
        </p:sp>
        <p:sp>
          <p:nvSpPr>
            <p:cNvPr id="75" name="Text Box 115"/>
            <p:cNvSpPr txBox="1">
              <a:spLocks noChangeArrowheads="1"/>
            </p:cNvSpPr>
            <p:nvPr/>
          </p:nvSpPr>
          <p:spPr bwMode="auto">
            <a:xfrm>
              <a:off x="5807248" y="2245658"/>
              <a:ext cx="449603" cy="338554"/>
            </a:xfrm>
            <a:prstGeom prst="rect">
              <a:avLst/>
            </a:prstGeom>
            <a:noFill/>
            <a:ln w="9525">
              <a:noFill/>
              <a:miter lim="800000"/>
              <a:headEnd/>
              <a:tailEnd/>
            </a:ln>
          </p:spPr>
          <p:txBody>
            <a:bodyPr wrap="square">
              <a:spAutoFit/>
            </a:bodyPr>
            <a:lstStyle/>
            <a:p>
              <a:pPr algn="ctr"/>
              <a:r>
                <a:rPr lang="en-US" sz="1600" b="1" dirty="0">
                  <a:solidFill>
                    <a:schemeClr val="tx1">
                      <a:lumMod val="85000"/>
                      <a:lumOff val="15000"/>
                    </a:schemeClr>
                  </a:solidFill>
                  <a:latin typeface="+mj-lt"/>
                </a:rPr>
                <a:t>Air</a:t>
              </a:r>
            </a:p>
          </p:txBody>
        </p:sp>
        <p:sp>
          <p:nvSpPr>
            <p:cNvPr id="76" name="Line 116"/>
            <p:cNvSpPr>
              <a:spLocks noChangeShapeType="1"/>
            </p:cNvSpPr>
            <p:nvPr/>
          </p:nvSpPr>
          <p:spPr bwMode="auto">
            <a:xfrm flipV="1">
              <a:off x="6236801" y="1220392"/>
              <a:ext cx="769101" cy="0"/>
            </a:xfrm>
            <a:prstGeom prst="line">
              <a:avLst/>
            </a:prstGeom>
            <a:noFill/>
            <a:ln w="9525">
              <a:solidFill>
                <a:schemeClr val="tx1"/>
              </a:solidFill>
              <a:round/>
              <a:headEnd/>
              <a:tailEnd type="stealth" w="lg" len="lg"/>
            </a:ln>
          </p:spPr>
          <p:txBody>
            <a:bodyPr/>
            <a:lstStyle/>
            <a:p>
              <a:endParaRPr lang="en-US" sz="1600" dirty="0">
                <a:solidFill>
                  <a:schemeClr val="tx1">
                    <a:lumMod val="85000"/>
                    <a:lumOff val="15000"/>
                  </a:schemeClr>
                </a:solidFill>
                <a:latin typeface="+mj-lt"/>
              </a:endParaRPr>
            </a:p>
          </p:txBody>
        </p:sp>
        <p:sp>
          <p:nvSpPr>
            <p:cNvPr id="77" name="Line 117"/>
            <p:cNvSpPr>
              <a:spLocks noChangeShapeType="1"/>
            </p:cNvSpPr>
            <p:nvPr/>
          </p:nvSpPr>
          <p:spPr bwMode="auto">
            <a:xfrm flipV="1">
              <a:off x="6234611" y="1217217"/>
              <a:ext cx="0" cy="190500"/>
            </a:xfrm>
            <a:prstGeom prst="line">
              <a:avLst/>
            </a:prstGeom>
            <a:noFill/>
            <a:ln w="9525">
              <a:solidFill>
                <a:schemeClr val="tx1"/>
              </a:solidFill>
              <a:round/>
              <a:headEnd/>
              <a:tailEnd/>
            </a:ln>
          </p:spPr>
          <p:txBody>
            <a:bodyPr/>
            <a:lstStyle/>
            <a:p>
              <a:endParaRPr lang="en-US" sz="1600" dirty="0">
                <a:solidFill>
                  <a:schemeClr val="tx1">
                    <a:lumMod val="85000"/>
                    <a:lumOff val="15000"/>
                  </a:schemeClr>
                </a:solidFill>
                <a:latin typeface="+mj-lt"/>
              </a:endParaRPr>
            </a:p>
          </p:txBody>
        </p:sp>
        <p:sp>
          <p:nvSpPr>
            <p:cNvPr id="78" name="Text Box 118"/>
            <p:cNvSpPr txBox="1">
              <a:spLocks noChangeArrowheads="1"/>
            </p:cNvSpPr>
            <p:nvPr/>
          </p:nvSpPr>
          <p:spPr bwMode="auto">
            <a:xfrm>
              <a:off x="7082762" y="1207692"/>
              <a:ext cx="666994" cy="338137"/>
            </a:xfrm>
            <a:prstGeom prst="rect">
              <a:avLst/>
            </a:prstGeom>
            <a:noFill/>
            <a:ln w="9525">
              <a:noFill/>
              <a:miter lim="800000"/>
              <a:headEnd/>
              <a:tailEnd/>
            </a:ln>
          </p:spPr>
          <p:txBody>
            <a:bodyPr>
              <a:spAutoFit/>
            </a:bodyPr>
            <a:lstStyle/>
            <a:p>
              <a:pPr algn="ctr"/>
              <a:r>
                <a:rPr lang="en-US" sz="1600" b="1" dirty="0">
                  <a:solidFill>
                    <a:schemeClr val="tx1">
                      <a:lumMod val="85000"/>
                      <a:lumOff val="15000"/>
                    </a:schemeClr>
                  </a:solidFill>
                  <a:latin typeface="+mj-lt"/>
                </a:rPr>
                <a:t>Air</a:t>
              </a:r>
            </a:p>
          </p:txBody>
        </p:sp>
        <p:sp>
          <p:nvSpPr>
            <p:cNvPr id="79" name="AutoShape 119"/>
            <p:cNvSpPr>
              <a:spLocks noChangeArrowheads="1"/>
            </p:cNvSpPr>
            <p:nvPr/>
          </p:nvSpPr>
          <p:spPr bwMode="auto">
            <a:xfrm>
              <a:off x="2028437" y="1256904"/>
              <a:ext cx="350788" cy="534988"/>
            </a:xfrm>
            <a:prstGeom prst="can">
              <a:avLst>
                <a:gd name="adj" fmla="val 36514"/>
              </a:avLst>
            </a:prstGeom>
            <a:solidFill>
              <a:srgbClr val="B2B2B2"/>
            </a:solidFill>
            <a:ln w="9525">
              <a:solidFill>
                <a:schemeClr val="tx1"/>
              </a:solidFill>
              <a:round/>
              <a:headEnd/>
              <a:tailEnd/>
            </a:ln>
          </p:spPr>
          <p:txBody>
            <a:bodyPr wrap="none" anchor="ctr"/>
            <a:lstStyle/>
            <a:p>
              <a:endParaRPr lang="en-US" sz="1600" dirty="0">
                <a:solidFill>
                  <a:schemeClr val="tx1">
                    <a:lumMod val="85000"/>
                    <a:lumOff val="15000"/>
                  </a:schemeClr>
                </a:solidFill>
                <a:latin typeface="+mj-lt"/>
              </a:endParaRPr>
            </a:p>
          </p:txBody>
        </p:sp>
        <p:sp>
          <p:nvSpPr>
            <p:cNvPr id="80" name="Rectangle 120"/>
            <p:cNvSpPr>
              <a:spLocks noChangeArrowheads="1"/>
            </p:cNvSpPr>
            <p:nvPr/>
          </p:nvSpPr>
          <p:spPr bwMode="auto">
            <a:xfrm>
              <a:off x="1895038" y="1808513"/>
              <a:ext cx="617587" cy="181651"/>
            </a:xfrm>
            <a:prstGeom prst="rect">
              <a:avLst/>
            </a:prstGeom>
            <a:solidFill>
              <a:srgbClr val="B2B2B2"/>
            </a:solidFill>
            <a:ln w="9525">
              <a:solidFill>
                <a:schemeClr val="tx1"/>
              </a:solidFill>
              <a:miter lim="800000"/>
              <a:headEnd/>
              <a:tailEnd/>
            </a:ln>
          </p:spPr>
          <p:txBody>
            <a:bodyPr wrap="none" anchor="ctr"/>
            <a:lstStyle/>
            <a:p>
              <a:pPr algn="ctr"/>
              <a:r>
                <a:rPr lang="en-US" sz="1400" b="1" dirty="0">
                  <a:solidFill>
                    <a:schemeClr val="tx1">
                      <a:lumMod val="85000"/>
                      <a:lumOff val="15000"/>
                    </a:schemeClr>
                  </a:solidFill>
                  <a:latin typeface="+mj-lt"/>
                </a:rPr>
                <a:t>Scale</a:t>
              </a:r>
            </a:p>
          </p:txBody>
        </p:sp>
        <p:grpSp>
          <p:nvGrpSpPr>
            <p:cNvPr id="81" name="Group 121"/>
            <p:cNvGrpSpPr>
              <a:grpSpLocks/>
            </p:cNvGrpSpPr>
            <p:nvPr/>
          </p:nvGrpSpPr>
          <p:grpSpPr bwMode="auto">
            <a:xfrm>
              <a:off x="5078486" y="4685904"/>
              <a:ext cx="912380" cy="1023938"/>
              <a:chOff x="2903" y="1553"/>
              <a:chExt cx="894" cy="871"/>
            </a:xfrm>
          </p:grpSpPr>
          <p:grpSp>
            <p:nvGrpSpPr>
              <p:cNvPr id="82" name="Group 122"/>
              <p:cNvGrpSpPr>
                <a:grpSpLocks/>
              </p:cNvGrpSpPr>
              <p:nvPr/>
            </p:nvGrpSpPr>
            <p:grpSpPr bwMode="auto">
              <a:xfrm>
                <a:off x="3001" y="1606"/>
                <a:ext cx="702" cy="594"/>
                <a:chOff x="3001" y="1606"/>
                <a:chExt cx="702" cy="594"/>
              </a:xfrm>
            </p:grpSpPr>
            <p:grpSp>
              <p:nvGrpSpPr>
                <p:cNvPr id="84" name="Group 123"/>
                <p:cNvGrpSpPr>
                  <a:grpSpLocks/>
                </p:cNvGrpSpPr>
                <p:nvPr/>
              </p:nvGrpSpPr>
              <p:grpSpPr bwMode="auto">
                <a:xfrm>
                  <a:off x="3040" y="1641"/>
                  <a:ext cx="624" cy="524"/>
                  <a:chOff x="3040" y="1641"/>
                  <a:chExt cx="624" cy="524"/>
                </a:xfrm>
              </p:grpSpPr>
              <p:pic>
                <p:nvPicPr>
                  <p:cNvPr id="86" name="Picture 124"/>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3352" y="1641"/>
                    <a:ext cx="195" cy="175"/>
                  </a:xfrm>
                  <a:prstGeom prst="rect">
                    <a:avLst/>
                  </a:prstGeom>
                  <a:noFill/>
                  <a:ln w="9525">
                    <a:solidFill>
                      <a:schemeClr val="tx1"/>
                    </a:solidFill>
                    <a:miter lim="800000"/>
                    <a:headEnd/>
                    <a:tailEnd/>
                  </a:ln>
                </p:spPr>
              </p:pic>
              <p:sp>
                <p:nvSpPr>
                  <p:cNvPr id="87" name="AutoShape 125"/>
                  <p:cNvSpPr>
                    <a:spLocks noChangeArrowheads="1"/>
                  </p:cNvSpPr>
                  <p:nvPr/>
                </p:nvSpPr>
                <p:spPr bwMode="auto">
                  <a:xfrm>
                    <a:off x="3118" y="2025"/>
                    <a:ext cx="78" cy="35"/>
                  </a:xfrm>
                  <a:prstGeom prst="can">
                    <a:avLst>
                      <a:gd name="adj" fmla="val 25000"/>
                    </a:avLst>
                  </a:prstGeom>
                  <a:noFill/>
                  <a:ln w="9525">
                    <a:solidFill>
                      <a:schemeClr val="tx1"/>
                    </a:solidFill>
                    <a:round/>
                    <a:headEnd/>
                    <a:tailEnd/>
                  </a:ln>
                </p:spPr>
                <p:txBody>
                  <a:bodyPr wrap="none" anchor="ctr"/>
                  <a:lstStyle/>
                  <a:p>
                    <a:endParaRPr lang="en-US" sz="1600" dirty="0">
                      <a:solidFill>
                        <a:schemeClr val="tx1">
                          <a:lumMod val="85000"/>
                          <a:lumOff val="15000"/>
                        </a:schemeClr>
                      </a:solidFill>
                      <a:latin typeface="+mj-lt"/>
                    </a:endParaRPr>
                  </a:p>
                </p:txBody>
              </p:sp>
              <p:sp>
                <p:nvSpPr>
                  <p:cNvPr id="88" name="AutoShape 126"/>
                  <p:cNvSpPr>
                    <a:spLocks noChangeArrowheads="1"/>
                  </p:cNvSpPr>
                  <p:nvPr/>
                </p:nvSpPr>
                <p:spPr bwMode="auto">
                  <a:xfrm>
                    <a:off x="3157" y="2060"/>
                    <a:ext cx="78" cy="35"/>
                  </a:xfrm>
                  <a:prstGeom prst="can">
                    <a:avLst>
                      <a:gd name="adj" fmla="val 25000"/>
                    </a:avLst>
                  </a:prstGeom>
                  <a:noFill/>
                  <a:ln w="9525">
                    <a:solidFill>
                      <a:schemeClr val="tx1"/>
                    </a:solidFill>
                    <a:round/>
                    <a:headEnd/>
                    <a:tailEnd/>
                  </a:ln>
                </p:spPr>
                <p:txBody>
                  <a:bodyPr wrap="none" anchor="ctr"/>
                  <a:lstStyle/>
                  <a:p>
                    <a:endParaRPr lang="en-US" sz="1600" dirty="0">
                      <a:solidFill>
                        <a:schemeClr val="tx1">
                          <a:lumMod val="85000"/>
                          <a:lumOff val="15000"/>
                        </a:schemeClr>
                      </a:solidFill>
                      <a:latin typeface="+mj-lt"/>
                    </a:endParaRPr>
                  </a:p>
                </p:txBody>
              </p:sp>
              <p:sp>
                <p:nvSpPr>
                  <p:cNvPr id="89" name="AutoShape 127"/>
                  <p:cNvSpPr>
                    <a:spLocks noChangeArrowheads="1"/>
                  </p:cNvSpPr>
                  <p:nvPr/>
                </p:nvSpPr>
                <p:spPr bwMode="auto">
                  <a:xfrm>
                    <a:off x="3040" y="1955"/>
                    <a:ext cx="78" cy="35"/>
                  </a:xfrm>
                  <a:prstGeom prst="can">
                    <a:avLst>
                      <a:gd name="adj" fmla="val 25000"/>
                    </a:avLst>
                  </a:prstGeom>
                  <a:noFill/>
                  <a:ln w="9525">
                    <a:solidFill>
                      <a:schemeClr val="tx1"/>
                    </a:solidFill>
                    <a:round/>
                    <a:headEnd/>
                    <a:tailEnd/>
                  </a:ln>
                </p:spPr>
                <p:txBody>
                  <a:bodyPr wrap="none" anchor="ctr"/>
                  <a:lstStyle/>
                  <a:p>
                    <a:endParaRPr lang="en-US" sz="1600" dirty="0">
                      <a:solidFill>
                        <a:schemeClr val="tx1">
                          <a:lumMod val="85000"/>
                          <a:lumOff val="15000"/>
                        </a:schemeClr>
                      </a:solidFill>
                      <a:latin typeface="+mj-lt"/>
                    </a:endParaRPr>
                  </a:p>
                </p:txBody>
              </p:sp>
              <p:sp>
                <p:nvSpPr>
                  <p:cNvPr id="90" name="AutoShape 128"/>
                  <p:cNvSpPr>
                    <a:spLocks noChangeArrowheads="1"/>
                  </p:cNvSpPr>
                  <p:nvPr/>
                </p:nvSpPr>
                <p:spPr bwMode="auto">
                  <a:xfrm>
                    <a:off x="3196" y="2095"/>
                    <a:ext cx="78" cy="35"/>
                  </a:xfrm>
                  <a:prstGeom prst="can">
                    <a:avLst>
                      <a:gd name="adj" fmla="val 25000"/>
                    </a:avLst>
                  </a:prstGeom>
                  <a:noFill/>
                  <a:ln w="9525">
                    <a:solidFill>
                      <a:schemeClr val="tx1"/>
                    </a:solidFill>
                    <a:round/>
                    <a:headEnd/>
                    <a:tailEnd/>
                  </a:ln>
                </p:spPr>
                <p:txBody>
                  <a:bodyPr wrap="none" anchor="ctr"/>
                  <a:lstStyle/>
                  <a:p>
                    <a:endParaRPr lang="en-US" sz="1600" dirty="0">
                      <a:solidFill>
                        <a:schemeClr val="tx1">
                          <a:lumMod val="85000"/>
                          <a:lumOff val="15000"/>
                        </a:schemeClr>
                      </a:solidFill>
                      <a:latin typeface="+mj-lt"/>
                    </a:endParaRPr>
                  </a:p>
                </p:txBody>
              </p:sp>
              <p:sp>
                <p:nvSpPr>
                  <p:cNvPr id="91" name="AutoShape 129"/>
                  <p:cNvSpPr>
                    <a:spLocks noChangeArrowheads="1"/>
                  </p:cNvSpPr>
                  <p:nvPr/>
                </p:nvSpPr>
                <p:spPr bwMode="auto">
                  <a:xfrm>
                    <a:off x="3274" y="2130"/>
                    <a:ext cx="78" cy="35"/>
                  </a:xfrm>
                  <a:prstGeom prst="can">
                    <a:avLst>
                      <a:gd name="adj" fmla="val 25000"/>
                    </a:avLst>
                  </a:prstGeom>
                  <a:noFill/>
                  <a:ln w="9525">
                    <a:solidFill>
                      <a:schemeClr val="tx1"/>
                    </a:solidFill>
                    <a:round/>
                    <a:headEnd/>
                    <a:tailEnd/>
                  </a:ln>
                </p:spPr>
                <p:txBody>
                  <a:bodyPr wrap="none" anchor="ctr"/>
                  <a:lstStyle/>
                  <a:p>
                    <a:endParaRPr lang="en-US" sz="1600" dirty="0">
                      <a:solidFill>
                        <a:schemeClr val="tx1">
                          <a:lumMod val="85000"/>
                          <a:lumOff val="15000"/>
                        </a:schemeClr>
                      </a:solidFill>
                      <a:latin typeface="+mj-lt"/>
                    </a:endParaRPr>
                  </a:p>
                </p:txBody>
              </p:sp>
              <p:sp>
                <p:nvSpPr>
                  <p:cNvPr id="92" name="AutoShape 130"/>
                  <p:cNvSpPr>
                    <a:spLocks noChangeArrowheads="1"/>
                  </p:cNvSpPr>
                  <p:nvPr/>
                </p:nvSpPr>
                <p:spPr bwMode="auto">
                  <a:xfrm>
                    <a:off x="3118" y="1955"/>
                    <a:ext cx="78" cy="35"/>
                  </a:xfrm>
                  <a:prstGeom prst="can">
                    <a:avLst>
                      <a:gd name="adj" fmla="val 25000"/>
                    </a:avLst>
                  </a:prstGeom>
                  <a:noFill/>
                  <a:ln w="9525">
                    <a:solidFill>
                      <a:schemeClr val="tx1"/>
                    </a:solidFill>
                    <a:round/>
                    <a:headEnd/>
                    <a:tailEnd/>
                  </a:ln>
                </p:spPr>
                <p:txBody>
                  <a:bodyPr wrap="none" anchor="ctr"/>
                  <a:lstStyle/>
                  <a:p>
                    <a:endParaRPr lang="en-US" sz="1600" dirty="0">
                      <a:solidFill>
                        <a:schemeClr val="tx1">
                          <a:lumMod val="85000"/>
                          <a:lumOff val="15000"/>
                        </a:schemeClr>
                      </a:solidFill>
                      <a:latin typeface="+mj-lt"/>
                    </a:endParaRPr>
                  </a:p>
                </p:txBody>
              </p:sp>
              <p:sp>
                <p:nvSpPr>
                  <p:cNvPr id="93" name="AutoShape 131"/>
                  <p:cNvSpPr>
                    <a:spLocks noChangeArrowheads="1"/>
                  </p:cNvSpPr>
                  <p:nvPr/>
                </p:nvSpPr>
                <p:spPr bwMode="auto">
                  <a:xfrm>
                    <a:off x="3196" y="1990"/>
                    <a:ext cx="78" cy="35"/>
                  </a:xfrm>
                  <a:prstGeom prst="can">
                    <a:avLst>
                      <a:gd name="adj" fmla="val 25000"/>
                    </a:avLst>
                  </a:prstGeom>
                  <a:noFill/>
                  <a:ln w="9525">
                    <a:solidFill>
                      <a:schemeClr val="tx1"/>
                    </a:solidFill>
                    <a:round/>
                    <a:headEnd/>
                    <a:tailEnd/>
                  </a:ln>
                </p:spPr>
                <p:txBody>
                  <a:bodyPr wrap="none" anchor="ctr"/>
                  <a:lstStyle/>
                  <a:p>
                    <a:endParaRPr lang="en-US" sz="1600" dirty="0">
                      <a:solidFill>
                        <a:schemeClr val="tx1">
                          <a:lumMod val="85000"/>
                          <a:lumOff val="15000"/>
                        </a:schemeClr>
                      </a:solidFill>
                      <a:latin typeface="+mj-lt"/>
                    </a:endParaRPr>
                  </a:p>
                </p:txBody>
              </p:sp>
              <p:sp>
                <p:nvSpPr>
                  <p:cNvPr id="94" name="AutoShape 132"/>
                  <p:cNvSpPr>
                    <a:spLocks noChangeArrowheads="1"/>
                  </p:cNvSpPr>
                  <p:nvPr/>
                </p:nvSpPr>
                <p:spPr bwMode="auto">
                  <a:xfrm>
                    <a:off x="3235" y="2025"/>
                    <a:ext cx="78" cy="35"/>
                  </a:xfrm>
                  <a:prstGeom prst="can">
                    <a:avLst>
                      <a:gd name="adj" fmla="val 25000"/>
                    </a:avLst>
                  </a:prstGeom>
                  <a:noFill/>
                  <a:ln w="9525">
                    <a:solidFill>
                      <a:schemeClr val="tx1"/>
                    </a:solidFill>
                    <a:round/>
                    <a:headEnd/>
                    <a:tailEnd/>
                  </a:ln>
                </p:spPr>
                <p:txBody>
                  <a:bodyPr wrap="none" anchor="ctr"/>
                  <a:lstStyle/>
                  <a:p>
                    <a:endParaRPr lang="en-US" sz="1600" dirty="0">
                      <a:solidFill>
                        <a:schemeClr val="tx1">
                          <a:lumMod val="85000"/>
                          <a:lumOff val="15000"/>
                        </a:schemeClr>
                      </a:solidFill>
                      <a:latin typeface="+mj-lt"/>
                    </a:endParaRPr>
                  </a:p>
                </p:txBody>
              </p:sp>
              <p:sp>
                <p:nvSpPr>
                  <p:cNvPr id="95" name="AutoShape 133"/>
                  <p:cNvSpPr>
                    <a:spLocks noChangeArrowheads="1"/>
                  </p:cNvSpPr>
                  <p:nvPr/>
                </p:nvSpPr>
                <p:spPr bwMode="auto">
                  <a:xfrm>
                    <a:off x="3274" y="2060"/>
                    <a:ext cx="78" cy="35"/>
                  </a:xfrm>
                  <a:prstGeom prst="can">
                    <a:avLst>
                      <a:gd name="adj" fmla="val 25000"/>
                    </a:avLst>
                  </a:prstGeom>
                  <a:noFill/>
                  <a:ln w="9525">
                    <a:solidFill>
                      <a:schemeClr val="tx1"/>
                    </a:solidFill>
                    <a:round/>
                    <a:headEnd/>
                    <a:tailEnd/>
                  </a:ln>
                </p:spPr>
                <p:txBody>
                  <a:bodyPr wrap="none" anchor="ctr"/>
                  <a:lstStyle/>
                  <a:p>
                    <a:endParaRPr lang="en-US" sz="1600" dirty="0">
                      <a:solidFill>
                        <a:schemeClr val="tx1">
                          <a:lumMod val="85000"/>
                          <a:lumOff val="15000"/>
                        </a:schemeClr>
                      </a:solidFill>
                      <a:latin typeface="+mj-lt"/>
                    </a:endParaRPr>
                  </a:p>
                </p:txBody>
              </p:sp>
              <p:sp>
                <p:nvSpPr>
                  <p:cNvPr id="96" name="AutoShape 134"/>
                  <p:cNvSpPr>
                    <a:spLocks noChangeArrowheads="1"/>
                  </p:cNvSpPr>
                  <p:nvPr/>
                </p:nvSpPr>
                <p:spPr bwMode="auto">
                  <a:xfrm>
                    <a:off x="3079" y="1990"/>
                    <a:ext cx="78" cy="35"/>
                  </a:xfrm>
                  <a:prstGeom prst="can">
                    <a:avLst>
                      <a:gd name="adj" fmla="val 25000"/>
                    </a:avLst>
                  </a:prstGeom>
                  <a:noFill/>
                  <a:ln w="9525">
                    <a:solidFill>
                      <a:schemeClr val="tx1"/>
                    </a:solidFill>
                    <a:round/>
                    <a:headEnd/>
                    <a:tailEnd/>
                  </a:ln>
                </p:spPr>
                <p:txBody>
                  <a:bodyPr wrap="none" anchor="ctr"/>
                  <a:lstStyle/>
                  <a:p>
                    <a:endParaRPr lang="en-US" sz="1600" dirty="0">
                      <a:solidFill>
                        <a:schemeClr val="tx1">
                          <a:lumMod val="85000"/>
                          <a:lumOff val="15000"/>
                        </a:schemeClr>
                      </a:solidFill>
                      <a:latin typeface="+mj-lt"/>
                    </a:endParaRPr>
                  </a:p>
                </p:txBody>
              </p:sp>
              <p:sp>
                <p:nvSpPr>
                  <p:cNvPr id="97" name="AutoShape 135"/>
                  <p:cNvSpPr>
                    <a:spLocks noChangeArrowheads="1"/>
                  </p:cNvSpPr>
                  <p:nvPr/>
                </p:nvSpPr>
                <p:spPr bwMode="auto">
                  <a:xfrm>
                    <a:off x="3313" y="2095"/>
                    <a:ext cx="78" cy="35"/>
                  </a:xfrm>
                  <a:prstGeom prst="can">
                    <a:avLst>
                      <a:gd name="adj" fmla="val 25000"/>
                    </a:avLst>
                  </a:prstGeom>
                  <a:noFill/>
                  <a:ln w="9525">
                    <a:solidFill>
                      <a:schemeClr val="tx1"/>
                    </a:solidFill>
                    <a:round/>
                    <a:headEnd/>
                    <a:tailEnd/>
                  </a:ln>
                </p:spPr>
                <p:txBody>
                  <a:bodyPr wrap="none" anchor="ctr"/>
                  <a:lstStyle/>
                  <a:p>
                    <a:endParaRPr lang="en-US" sz="1600" dirty="0">
                      <a:solidFill>
                        <a:schemeClr val="tx1">
                          <a:lumMod val="85000"/>
                          <a:lumOff val="15000"/>
                        </a:schemeClr>
                      </a:solidFill>
                      <a:latin typeface="+mj-lt"/>
                    </a:endParaRPr>
                  </a:p>
                </p:txBody>
              </p:sp>
              <p:sp>
                <p:nvSpPr>
                  <p:cNvPr id="98" name="AutoShape 136"/>
                  <p:cNvSpPr>
                    <a:spLocks noChangeArrowheads="1"/>
                  </p:cNvSpPr>
                  <p:nvPr/>
                </p:nvSpPr>
                <p:spPr bwMode="auto">
                  <a:xfrm>
                    <a:off x="3391" y="2130"/>
                    <a:ext cx="78" cy="35"/>
                  </a:xfrm>
                  <a:prstGeom prst="can">
                    <a:avLst>
                      <a:gd name="adj" fmla="val 25000"/>
                    </a:avLst>
                  </a:prstGeom>
                  <a:noFill/>
                  <a:ln w="9525">
                    <a:solidFill>
                      <a:schemeClr val="tx1"/>
                    </a:solidFill>
                    <a:round/>
                    <a:headEnd/>
                    <a:tailEnd/>
                  </a:ln>
                </p:spPr>
                <p:txBody>
                  <a:bodyPr wrap="none" anchor="ctr"/>
                  <a:lstStyle/>
                  <a:p>
                    <a:endParaRPr lang="en-US" sz="1600" dirty="0">
                      <a:solidFill>
                        <a:schemeClr val="tx1">
                          <a:lumMod val="85000"/>
                          <a:lumOff val="15000"/>
                        </a:schemeClr>
                      </a:solidFill>
                      <a:latin typeface="+mj-lt"/>
                    </a:endParaRPr>
                  </a:p>
                </p:txBody>
              </p:sp>
              <p:sp>
                <p:nvSpPr>
                  <p:cNvPr id="99" name="AutoShape 137"/>
                  <p:cNvSpPr>
                    <a:spLocks noChangeArrowheads="1"/>
                  </p:cNvSpPr>
                  <p:nvPr/>
                </p:nvSpPr>
                <p:spPr bwMode="auto">
                  <a:xfrm>
                    <a:off x="3040" y="1920"/>
                    <a:ext cx="78" cy="35"/>
                  </a:xfrm>
                  <a:prstGeom prst="can">
                    <a:avLst>
                      <a:gd name="adj" fmla="val 25000"/>
                    </a:avLst>
                  </a:prstGeom>
                  <a:noFill/>
                  <a:ln w="9525">
                    <a:solidFill>
                      <a:schemeClr val="tx1"/>
                    </a:solidFill>
                    <a:round/>
                    <a:headEnd/>
                    <a:tailEnd/>
                  </a:ln>
                </p:spPr>
                <p:txBody>
                  <a:bodyPr wrap="none" anchor="ctr"/>
                  <a:lstStyle/>
                  <a:p>
                    <a:endParaRPr lang="en-US" sz="1600" dirty="0">
                      <a:solidFill>
                        <a:schemeClr val="tx1">
                          <a:lumMod val="85000"/>
                          <a:lumOff val="15000"/>
                        </a:schemeClr>
                      </a:solidFill>
                      <a:latin typeface="+mj-lt"/>
                    </a:endParaRPr>
                  </a:p>
                </p:txBody>
              </p:sp>
              <p:sp>
                <p:nvSpPr>
                  <p:cNvPr id="100" name="Oval 138"/>
                  <p:cNvSpPr>
                    <a:spLocks noChangeArrowheads="1"/>
                  </p:cNvSpPr>
                  <p:nvPr/>
                </p:nvSpPr>
                <p:spPr bwMode="auto">
                  <a:xfrm>
                    <a:off x="3040" y="1641"/>
                    <a:ext cx="624" cy="524"/>
                  </a:xfrm>
                  <a:prstGeom prst="ellipse">
                    <a:avLst/>
                  </a:prstGeom>
                  <a:noFill/>
                  <a:ln w="9525">
                    <a:solidFill>
                      <a:schemeClr val="tx1"/>
                    </a:solidFill>
                    <a:round/>
                    <a:headEnd/>
                    <a:tailEnd/>
                  </a:ln>
                </p:spPr>
                <p:txBody>
                  <a:bodyPr wrap="none" anchor="ctr"/>
                  <a:lstStyle/>
                  <a:p>
                    <a:endParaRPr lang="en-US" sz="1600" dirty="0">
                      <a:solidFill>
                        <a:schemeClr val="tx1">
                          <a:lumMod val="85000"/>
                          <a:lumOff val="15000"/>
                        </a:schemeClr>
                      </a:solidFill>
                      <a:latin typeface="+mj-lt"/>
                    </a:endParaRPr>
                  </a:p>
                </p:txBody>
              </p:sp>
            </p:grpSp>
            <p:sp>
              <p:nvSpPr>
                <p:cNvPr id="85" name="Oval 139"/>
                <p:cNvSpPr>
                  <a:spLocks noChangeArrowheads="1"/>
                </p:cNvSpPr>
                <p:nvPr/>
              </p:nvSpPr>
              <p:spPr bwMode="auto">
                <a:xfrm>
                  <a:off x="3001" y="1606"/>
                  <a:ext cx="702" cy="594"/>
                </a:xfrm>
                <a:prstGeom prst="ellipse">
                  <a:avLst/>
                </a:prstGeom>
                <a:noFill/>
                <a:ln w="9525">
                  <a:solidFill>
                    <a:schemeClr val="tx1"/>
                  </a:solidFill>
                  <a:round/>
                  <a:headEnd/>
                  <a:tailEnd/>
                </a:ln>
              </p:spPr>
              <p:txBody>
                <a:bodyPr wrap="none" anchor="ctr"/>
                <a:lstStyle/>
                <a:p>
                  <a:endParaRPr lang="en-US" sz="1600" dirty="0">
                    <a:solidFill>
                      <a:schemeClr val="tx1">
                        <a:lumMod val="85000"/>
                        <a:lumOff val="15000"/>
                      </a:schemeClr>
                    </a:solidFill>
                    <a:latin typeface="+mj-lt"/>
                  </a:endParaRPr>
                </a:p>
              </p:txBody>
            </p:sp>
          </p:grpSp>
          <p:sp>
            <p:nvSpPr>
              <p:cNvPr id="83" name="Rectangle 140"/>
              <p:cNvSpPr>
                <a:spLocks noChangeArrowheads="1"/>
              </p:cNvSpPr>
              <p:nvPr/>
            </p:nvSpPr>
            <p:spPr bwMode="auto">
              <a:xfrm>
                <a:off x="2903" y="1553"/>
                <a:ext cx="894" cy="871"/>
              </a:xfrm>
              <a:prstGeom prst="rect">
                <a:avLst/>
              </a:prstGeom>
              <a:noFill/>
              <a:ln w="9525">
                <a:solidFill>
                  <a:schemeClr val="tx1"/>
                </a:solidFill>
                <a:miter lim="800000"/>
                <a:headEnd/>
                <a:tailEnd/>
              </a:ln>
            </p:spPr>
            <p:txBody>
              <a:bodyPr wrap="none" anchor="ctr"/>
              <a:lstStyle/>
              <a:p>
                <a:endParaRPr lang="en-US" sz="1600" dirty="0">
                  <a:solidFill>
                    <a:schemeClr val="tx1">
                      <a:lumMod val="85000"/>
                      <a:lumOff val="15000"/>
                    </a:schemeClr>
                  </a:solidFill>
                  <a:latin typeface="+mj-lt"/>
                </a:endParaRPr>
              </a:p>
            </p:txBody>
          </p:sp>
        </p:grpSp>
        <p:cxnSp>
          <p:nvCxnSpPr>
            <p:cNvPr id="145" name="Straight Connector 144"/>
            <p:cNvCxnSpPr>
              <a:stCxn id="61" idx="0"/>
              <a:endCxn id="33" idx="0"/>
            </p:cNvCxnSpPr>
            <p:nvPr/>
          </p:nvCxnSpPr>
          <p:spPr>
            <a:xfrm rot="5400000">
              <a:off x="4409504" y="3585767"/>
              <a:ext cx="685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a:endCxn id="30" idx="0"/>
            </p:cNvCxnSpPr>
            <p:nvPr/>
          </p:nvCxnSpPr>
          <p:spPr>
            <a:xfrm rot="5400000" flipH="1" flipV="1">
              <a:off x="4084056" y="3809905"/>
              <a:ext cx="228062" cy="521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rot="16200000" flipH="1" flipV="1">
              <a:off x="4412293" y="1907241"/>
              <a:ext cx="583" cy="19215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cxnSp>
        <p:nvCxnSpPr>
          <p:cNvPr id="144" name="Straight Connector 143"/>
          <p:cNvCxnSpPr/>
          <p:nvPr/>
        </p:nvCxnSpPr>
        <p:spPr>
          <a:xfrm rot="16200000" flipH="1">
            <a:off x="5321778" y="1818609"/>
            <a:ext cx="337182" cy="79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rot="5400000">
            <a:off x="4161865" y="1848971"/>
            <a:ext cx="309282" cy="0"/>
          </a:xfrm>
          <a:prstGeom prst="line">
            <a:avLst/>
          </a:prstGeom>
        </p:spPr>
        <p:style>
          <a:lnRef idx="1">
            <a:schemeClr val="accent1"/>
          </a:lnRef>
          <a:fillRef idx="0">
            <a:schemeClr val="accent1"/>
          </a:fillRef>
          <a:effectRef idx="0">
            <a:schemeClr val="accent1"/>
          </a:effectRef>
          <a:fontRef idx="minor">
            <a:schemeClr val="tx1"/>
          </a:fontRef>
        </p:style>
      </p:cxnSp>
      <p:sp>
        <p:nvSpPr>
          <p:cNvPr id="161" name="Line 16"/>
          <p:cNvSpPr>
            <a:spLocks noChangeShapeType="1"/>
          </p:cNvSpPr>
          <p:nvPr/>
        </p:nvSpPr>
        <p:spPr bwMode="auto">
          <a:xfrm rot="16200000">
            <a:off x="5698817" y="2671554"/>
            <a:ext cx="0" cy="214312"/>
          </a:xfrm>
          <a:prstGeom prst="line">
            <a:avLst/>
          </a:prstGeom>
          <a:noFill/>
          <a:ln w="9525">
            <a:solidFill>
              <a:schemeClr val="tx1"/>
            </a:solidFill>
            <a:round/>
            <a:headEnd/>
            <a:tailEnd type="stealth" w="lg" len="lg"/>
          </a:ln>
        </p:spPr>
        <p:txBody>
          <a:bodyPr/>
          <a:lstStyle/>
          <a:p>
            <a:endParaRPr lang="en-US" sz="1600" dirty="0">
              <a:solidFill>
                <a:schemeClr val="tx1">
                  <a:lumMod val="85000"/>
                  <a:lumOff val="15000"/>
                </a:schemeClr>
              </a:solidFill>
              <a:latin typeface="+mj-lt"/>
            </a:endParaRPr>
          </a:p>
        </p:txBody>
      </p:sp>
      <p:cxnSp>
        <p:nvCxnSpPr>
          <p:cNvPr id="163" name="Straight Connector 162"/>
          <p:cNvCxnSpPr/>
          <p:nvPr/>
        </p:nvCxnSpPr>
        <p:spPr>
          <a:xfrm>
            <a:off x="6494929" y="3617259"/>
            <a:ext cx="18825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10800000">
            <a:off x="6373907" y="3079377"/>
            <a:ext cx="1210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01706"/>
            <a:ext cx="9144000" cy="590457"/>
          </a:xfrm>
        </p:spPr>
        <p:txBody>
          <a:bodyPr/>
          <a:lstStyle/>
          <a:p>
            <a:r>
              <a:rPr lang="en-ZA" dirty="0" smtClean="0"/>
              <a:t>Focus on Continuous Improvement Initiatives</a:t>
            </a:r>
            <a:endParaRPr lang="en-ZA" dirty="0"/>
          </a:p>
        </p:txBody>
      </p:sp>
      <p:sp>
        <p:nvSpPr>
          <p:cNvPr id="3" name="Subtitle 2"/>
          <p:cNvSpPr>
            <a:spLocks noGrp="1"/>
          </p:cNvSpPr>
          <p:nvPr>
            <p:ph type="subTitle" idx="4294967295"/>
          </p:nvPr>
        </p:nvSpPr>
        <p:spPr>
          <a:xfrm>
            <a:off x="315632" y="973850"/>
            <a:ext cx="8519085" cy="5373163"/>
          </a:xfrm>
        </p:spPr>
        <p:txBody>
          <a:bodyPr>
            <a:normAutofit/>
          </a:bodyPr>
          <a:lstStyle/>
          <a:p>
            <a:pPr algn="just">
              <a:buNone/>
            </a:pPr>
            <a:r>
              <a:rPr lang="en-US" b="1" u="sng" dirty="0" smtClean="0">
                <a:cs typeface="Arial" charset="0"/>
              </a:rPr>
              <a:t>Introduction of the Fluid Bed Drying Process</a:t>
            </a:r>
          </a:p>
          <a:p>
            <a:pPr algn="just">
              <a:buFont typeface="Wingdings 3" pitchFamily="18" charset="2"/>
              <a:buChar char=""/>
            </a:pPr>
            <a:endParaRPr lang="en-US" dirty="0" smtClean="0">
              <a:cs typeface="Arial" charset="0"/>
            </a:endParaRPr>
          </a:p>
          <a:p>
            <a:pPr algn="just">
              <a:buSzPct val="120000"/>
              <a:buFont typeface="Calibri" pitchFamily="34" charset="0"/>
              <a:buChar char="•"/>
            </a:pPr>
            <a:r>
              <a:rPr lang="en-US" b="1" dirty="0" smtClean="0">
                <a:cs typeface="Arial" charset="0"/>
              </a:rPr>
              <a:t>The older oven drying technology</a:t>
            </a:r>
          </a:p>
          <a:p>
            <a:pPr algn="just">
              <a:buSzPct val="120000"/>
              <a:buFont typeface="Calibri" pitchFamily="34" charset="0"/>
              <a:buChar char="•"/>
            </a:pPr>
            <a:endParaRPr lang="en-US" sz="1000" dirty="0" smtClean="0">
              <a:cs typeface="Arial" charset="0"/>
            </a:endParaRPr>
          </a:p>
          <a:p>
            <a:pPr lvl="1" indent="-182563" algn="just">
              <a:buClr>
                <a:schemeClr val="accent1">
                  <a:lumMod val="50000"/>
                </a:schemeClr>
              </a:buClr>
              <a:buFont typeface="Wingdings 3" pitchFamily="18" charset="2"/>
              <a:buChar char="}"/>
            </a:pPr>
            <a:r>
              <a:rPr lang="en-US" dirty="0" smtClean="0">
                <a:cs typeface="Arial" charset="0"/>
              </a:rPr>
              <a:t>Wet granule obtained during tablet manufacture is dried by spreading materials onto trays inside an oven</a:t>
            </a:r>
          </a:p>
          <a:p>
            <a:pPr lvl="1" indent="-182563" algn="just">
              <a:buClr>
                <a:schemeClr val="accent1">
                  <a:lumMod val="50000"/>
                </a:schemeClr>
              </a:buClr>
              <a:buFont typeface="Wingdings 3" pitchFamily="18" charset="2"/>
              <a:buChar char="}"/>
            </a:pPr>
            <a:r>
              <a:rPr lang="en-US" dirty="0" smtClean="0">
                <a:cs typeface="Arial" charset="0"/>
              </a:rPr>
              <a:t> Process time is relatively long, requiring an average of 8 - 16 hour drying time</a:t>
            </a:r>
          </a:p>
          <a:p>
            <a:pPr algn="just">
              <a:buNone/>
            </a:pPr>
            <a:endParaRPr lang="en-US" dirty="0" smtClean="0">
              <a:cs typeface="Arial" charset="0"/>
            </a:endParaRPr>
          </a:p>
          <a:p>
            <a:pPr algn="just">
              <a:buNone/>
            </a:pPr>
            <a:endParaRPr lang="en-US" dirty="0" smtClean="0">
              <a:cs typeface="Arial" charset="0"/>
            </a:endParaRPr>
          </a:p>
          <a:p>
            <a:pPr algn="just">
              <a:buSzPct val="120000"/>
              <a:buFont typeface="Calibri" pitchFamily="34" charset="0"/>
              <a:buChar char="•"/>
            </a:pPr>
            <a:r>
              <a:rPr lang="en-US" b="1" dirty="0" smtClean="0">
                <a:cs typeface="Arial" charset="0"/>
              </a:rPr>
              <a:t>The newer FBD technology</a:t>
            </a:r>
          </a:p>
          <a:p>
            <a:pPr algn="just">
              <a:buSzPct val="120000"/>
              <a:buFont typeface="Calibri" pitchFamily="34" charset="0"/>
              <a:buChar char="•"/>
            </a:pPr>
            <a:endParaRPr lang="en-US" sz="1000" dirty="0" smtClean="0">
              <a:cs typeface="Arial" charset="0"/>
            </a:endParaRPr>
          </a:p>
          <a:p>
            <a:pPr lvl="1" algn="just">
              <a:lnSpc>
                <a:spcPct val="150000"/>
              </a:lnSpc>
              <a:buClr>
                <a:schemeClr val="accent1">
                  <a:lumMod val="50000"/>
                </a:schemeClr>
              </a:buClr>
              <a:buFont typeface="Wingdings 3" pitchFamily="18" charset="2"/>
              <a:buChar char="}"/>
            </a:pPr>
            <a:r>
              <a:rPr lang="en-US" dirty="0" smtClean="0">
                <a:cs typeface="Arial" charset="0"/>
              </a:rPr>
              <a:t>Wet granule obtained during tablet manufacture is sieved into a drying chamber and hot air is passed through the chamber at relatively high speeds, resulting in fluidisation of the granule</a:t>
            </a:r>
          </a:p>
          <a:p>
            <a:pPr lvl="1" algn="just">
              <a:lnSpc>
                <a:spcPct val="150000"/>
              </a:lnSpc>
              <a:buClr>
                <a:schemeClr val="accent1">
                  <a:lumMod val="50000"/>
                </a:schemeClr>
              </a:buClr>
              <a:buFont typeface="Wingdings 3" pitchFamily="18" charset="2"/>
              <a:buChar char="}"/>
            </a:pPr>
            <a:r>
              <a:rPr lang="en-US" dirty="0" smtClean="0">
                <a:cs typeface="Arial" charset="0"/>
              </a:rPr>
              <a:t> Faster process, requiring 2 - 3 hour drying time</a:t>
            </a:r>
          </a:p>
          <a:p>
            <a:pPr lvl="1" algn="just">
              <a:buNone/>
            </a:pPr>
            <a:endParaRPr lang="en-ZA" sz="1600" dirty="0" smtClean="0">
              <a:cs typeface="Arial" charset="0"/>
            </a:endParaRPr>
          </a:p>
          <a:p>
            <a:pPr lvl="1" algn="just">
              <a:buNone/>
            </a:pPr>
            <a:endParaRPr lang="en-ZA" sz="1600" dirty="0" smtClean="0">
              <a:cs typeface="Arial" charset="0"/>
            </a:endParaRPr>
          </a:p>
          <a:p>
            <a:pPr algn="just">
              <a:buSzPct val="120000"/>
              <a:buFont typeface="Calibri" pitchFamily="34" charset="0"/>
              <a:buChar char="•"/>
            </a:pPr>
            <a:r>
              <a:rPr lang="en-US" b="1" dirty="0" smtClean="0">
                <a:cs typeface="Arial" charset="0"/>
              </a:rPr>
              <a:t>All key and high volume products have been reformulated and are now manufactured in this area</a:t>
            </a:r>
          </a:p>
          <a:p>
            <a:pPr lvl="1" algn="ctr">
              <a:buNone/>
            </a:pPr>
            <a:endParaRPr lang="en-US" sz="1600" b="1" dirty="0" smtClean="0">
              <a:cs typeface="Arial" charset="0"/>
            </a:endParaRPr>
          </a:p>
          <a:p>
            <a:pPr lvl="1">
              <a:buNone/>
            </a:pPr>
            <a:endParaRPr lang="en-US" sz="1600" i="1" dirty="0" smtClean="0">
              <a:solidFill>
                <a:schemeClr val="accent3">
                  <a:lumMod val="50000"/>
                </a:schemeClr>
              </a:solidFill>
              <a:cs typeface="Arial" charset="0"/>
            </a:endParaRPr>
          </a:p>
          <a:p>
            <a:pPr marL="266700" lvl="1" indent="-266700">
              <a:buNone/>
            </a:pPr>
            <a:r>
              <a:rPr lang="en-US" sz="1600" i="1" dirty="0" smtClean="0">
                <a:solidFill>
                  <a:schemeClr val="accent3">
                    <a:lumMod val="50000"/>
                  </a:schemeClr>
                </a:solidFill>
                <a:cs typeface="Arial" charset="0"/>
              </a:rPr>
              <a:t>	</a:t>
            </a:r>
            <a:r>
              <a:rPr lang="en-US" sz="1600" b="1" i="1" dirty="0" smtClean="0">
                <a:solidFill>
                  <a:srgbClr val="FF0000"/>
                </a:solidFill>
                <a:cs typeface="Arial" charset="0"/>
              </a:rPr>
              <a:t>Impact: </a:t>
            </a:r>
            <a:r>
              <a:rPr lang="en-US" sz="1600" i="1" dirty="0" smtClean="0">
                <a:cs typeface="Arial" charset="0"/>
              </a:rPr>
              <a:t>The benefits of this technology have been extracted and improvements in manufacturing and cost efficiencies have been realised</a:t>
            </a:r>
          </a:p>
          <a:p>
            <a:pPr lvl="1">
              <a:buNone/>
            </a:pPr>
            <a:endParaRPr lang="en-ZA" sz="1600" dirty="0" smtClean="0"/>
          </a:p>
          <a:p>
            <a:pPr marL="342900" indent="-342900">
              <a:buFont typeface="Wingdings 3" pitchFamily="18" charset="2"/>
              <a:buChar char=""/>
              <a:defRPr/>
            </a:pPr>
            <a:endParaRPr lang="en-ZA" dirty="0" smtClean="0"/>
          </a:p>
          <a:p>
            <a:pPr marL="454025" lvl="1" indent="-268288">
              <a:buFont typeface="Wingdings 3" pitchFamily="18" charset="2"/>
              <a:buChar char=""/>
            </a:pPr>
            <a:endParaRPr lang="en-ZA" dirty="0" smtClean="0"/>
          </a:p>
          <a:p>
            <a:pPr marL="454025" lvl="1" indent="-268288">
              <a:lnSpc>
                <a:spcPct val="200000"/>
              </a:lnSpc>
              <a:buFont typeface="Wingdings" pitchFamily="2" charset="2"/>
              <a:buChar char="§"/>
            </a:pPr>
            <a:endParaRPr lang="en-ZA" dirty="0" smtClean="0"/>
          </a:p>
          <a:p>
            <a:pPr marL="538163" indent="-174625">
              <a:buFontTx/>
              <a:buChar char="-"/>
            </a:pPr>
            <a:endParaRPr lang="en-ZA" dirty="0" smtClean="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563563"/>
          </a:xfrm>
        </p:spPr>
        <p:txBody>
          <a:bodyPr/>
          <a:lstStyle/>
          <a:p>
            <a:r>
              <a:rPr lang="en-ZA" dirty="0" smtClean="0"/>
              <a:t>Focus on Continuous Improvement Initiatives</a:t>
            </a:r>
            <a:endParaRPr lang="en-ZA" dirty="0"/>
          </a:p>
        </p:txBody>
      </p:sp>
      <p:sp>
        <p:nvSpPr>
          <p:cNvPr id="3" name="Subtitle 2"/>
          <p:cNvSpPr>
            <a:spLocks noGrp="1"/>
          </p:cNvSpPr>
          <p:nvPr>
            <p:ph type="subTitle" idx="4294967295"/>
          </p:nvPr>
        </p:nvSpPr>
        <p:spPr>
          <a:xfrm>
            <a:off x="302753" y="996360"/>
            <a:ext cx="8519085" cy="5686828"/>
          </a:xfrm>
        </p:spPr>
        <p:txBody>
          <a:bodyPr>
            <a:normAutofit/>
          </a:bodyPr>
          <a:lstStyle/>
          <a:p>
            <a:pPr algn="just">
              <a:buSzPct val="120000"/>
              <a:buFont typeface="Calibri" pitchFamily="34" charset="0"/>
              <a:buChar char="•"/>
            </a:pPr>
            <a:r>
              <a:rPr lang="en-ZA" b="1" dirty="0" smtClean="0"/>
              <a:t>Doubling of batch sizes to reduce set-up time between batches and thereby optimise equipment utilisation</a:t>
            </a:r>
          </a:p>
          <a:p>
            <a:pPr algn="just">
              <a:buSzPct val="120000"/>
              <a:buFont typeface="Calibri" pitchFamily="34" charset="0"/>
              <a:buChar char="•"/>
            </a:pPr>
            <a:endParaRPr lang="en-ZA" sz="1000" dirty="0" smtClean="0"/>
          </a:p>
          <a:p>
            <a:pPr lvl="1" algn="just">
              <a:buClr>
                <a:schemeClr val="accent1">
                  <a:lumMod val="50000"/>
                </a:schemeClr>
              </a:buClr>
            </a:pPr>
            <a:r>
              <a:rPr lang="en-ZA" dirty="0" smtClean="0"/>
              <a:t>All Unit 1 manufactured and all Unit 1/3 packed products completed</a:t>
            </a:r>
          </a:p>
          <a:p>
            <a:pPr lvl="1" algn="just">
              <a:buClr>
                <a:schemeClr val="accent1">
                  <a:lumMod val="50000"/>
                </a:schemeClr>
              </a:buClr>
            </a:pPr>
            <a:r>
              <a:rPr lang="en-ZA" dirty="0" smtClean="0"/>
              <a:t>Unit 2 manufactured products in progress</a:t>
            </a:r>
          </a:p>
          <a:p>
            <a:pPr lvl="1" algn="just">
              <a:buFont typeface="Arial" pitchFamily="34" charset="0"/>
              <a:buChar char="•"/>
            </a:pPr>
            <a:endParaRPr lang="en-ZA" sz="1000" i="1" dirty="0" smtClean="0"/>
          </a:p>
          <a:p>
            <a:pPr marL="268288" lvl="1" indent="-3175" algn="just">
              <a:buClrTx/>
              <a:buNone/>
            </a:pPr>
            <a:r>
              <a:rPr lang="en-ZA" sz="1600" b="1" i="1" dirty="0" smtClean="0">
                <a:solidFill>
                  <a:srgbClr val="FF0000"/>
                </a:solidFill>
              </a:rPr>
              <a:t>Impact</a:t>
            </a:r>
            <a:r>
              <a:rPr lang="en-ZA" sz="1600" i="1" dirty="0" smtClean="0">
                <a:solidFill>
                  <a:srgbClr val="FF0000"/>
                </a:solidFill>
              </a:rPr>
              <a:t>: </a:t>
            </a:r>
            <a:r>
              <a:rPr lang="en-ZA" sz="1600" i="1" dirty="0" smtClean="0"/>
              <a:t>Reduction of total annual set up time by 50%</a:t>
            </a:r>
          </a:p>
          <a:p>
            <a:pPr algn="just">
              <a:buFont typeface="Arial" pitchFamily="34" charset="0"/>
              <a:buChar char="•"/>
            </a:pPr>
            <a:endParaRPr lang="en-ZA" dirty="0" smtClean="0"/>
          </a:p>
          <a:p>
            <a:pPr algn="just">
              <a:buSzPct val="120000"/>
              <a:buFont typeface="Calibri" pitchFamily="34" charset="0"/>
              <a:buChar char="•"/>
            </a:pPr>
            <a:r>
              <a:rPr lang="en-ZA" b="1" dirty="0" smtClean="0"/>
              <a:t>Automation of end-of-line packing to match the increased rate of manufactured output / manual packing processes transferred to automated equipment</a:t>
            </a:r>
          </a:p>
          <a:p>
            <a:pPr algn="just">
              <a:buSzPct val="120000"/>
              <a:buFont typeface="Calibri" pitchFamily="34" charset="0"/>
              <a:buChar char="•"/>
            </a:pPr>
            <a:endParaRPr lang="en-ZA" sz="1000" dirty="0" smtClean="0"/>
          </a:p>
          <a:p>
            <a:pPr marL="444500" lvl="1" indent="-180975" algn="just">
              <a:buClr>
                <a:schemeClr val="accent1">
                  <a:lumMod val="50000"/>
                </a:schemeClr>
              </a:buClr>
              <a:buFont typeface="Wingdings 3" pitchFamily="18" charset="2"/>
              <a:buChar char="}"/>
            </a:pPr>
            <a:r>
              <a:rPr lang="en-ZA" dirty="0" smtClean="0"/>
              <a:t>Blister and bottle packing completed, and patient ready packing nearing completion</a:t>
            </a:r>
          </a:p>
          <a:p>
            <a:pPr marL="444500" lvl="1" indent="-180975" algn="just">
              <a:buClr>
                <a:schemeClr val="accent1">
                  <a:lumMod val="50000"/>
                </a:schemeClr>
              </a:buClr>
              <a:buFont typeface="Wingdings 3" pitchFamily="18" charset="2"/>
              <a:buChar char="}"/>
            </a:pPr>
            <a:r>
              <a:rPr lang="en-ZA" dirty="0" smtClean="0"/>
              <a:t>Further projects targeted</a:t>
            </a:r>
          </a:p>
          <a:p>
            <a:pPr algn="just">
              <a:buFont typeface="Arial" pitchFamily="34" charset="0"/>
              <a:buChar char="•"/>
            </a:pPr>
            <a:endParaRPr lang="en-ZA" sz="1000" dirty="0" smtClean="0"/>
          </a:p>
          <a:p>
            <a:pPr marL="268288" lvl="2" indent="0" algn="just">
              <a:buClrTx/>
              <a:buSzPct val="100000"/>
              <a:buNone/>
            </a:pPr>
            <a:r>
              <a:rPr lang="en-ZA" sz="1600" b="1" i="1" dirty="0" smtClean="0">
                <a:solidFill>
                  <a:srgbClr val="FF0000"/>
                </a:solidFill>
              </a:rPr>
              <a:t>Impact</a:t>
            </a:r>
            <a:r>
              <a:rPr lang="en-ZA" sz="1600" i="1" dirty="0" smtClean="0">
                <a:solidFill>
                  <a:srgbClr val="FF0000"/>
                </a:solidFill>
              </a:rPr>
              <a:t>:</a:t>
            </a:r>
            <a:r>
              <a:rPr lang="en-ZA" sz="1600" i="1" dirty="0" smtClean="0">
                <a:solidFill>
                  <a:schemeClr val="accent3">
                    <a:lumMod val="50000"/>
                  </a:schemeClr>
                </a:solidFill>
              </a:rPr>
              <a:t> </a:t>
            </a:r>
            <a:r>
              <a:rPr lang="en-ZA" sz="1600" i="1" dirty="0" smtClean="0"/>
              <a:t>30% Output improvement in patient-ready packs with a reduction in temporary staff</a:t>
            </a:r>
          </a:p>
          <a:p>
            <a:pPr algn="just">
              <a:buFont typeface="Arial" pitchFamily="34" charset="0"/>
              <a:buChar char="•"/>
            </a:pPr>
            <a:endParaRPr lang="en-ZA" dirty="0" smtClean="0"/>
          </a:p>
          <a:p>
            <a:pPr algn="just">
              <a:buSzPct val="120000"/>
              <a:buFont typeface="Calibri" pitchFamily="34" charset="0"/>
              <a:buChar char="•"/>
            </a:pPr>
            <a:r>
              <a:rPr lang="en-ZA" b="1" dirty="0" smtClean="0"/>
              <a:t>Modification of batch manufacturing records to improve process documentation flow and move to Electronic Batch Documentation has been initiated </a:t>
            </a:r>
          </a:p>
          <a:p>
            <a:pPr lvl="2" algn="just">
              <a:buClrTx/>
              <a:buNone/>
            </a:pPr>
            <a:endParaRPr lang="en-ZA" sz="1000" dirty="0" smtClean="0"/>
          </a:p>
          <a:p>
            <a:pPr marL="268288" lvl="2" indent="0" algn="just">
              <a:buClrTx/>
              <a:buNone/>
            </a:pPr>
            <a:r>
              <a:rPr lang="en-ZA" sz="1600" b="1" i="1" dirty="0" smtClean="0">
                <a:solidFill>
                  <a:srgbClr val="FF0000"/>
                </a:solidFill>
              </a:rPr>
              <a:t>Impact</a:t>
            </a:r>
            <a:r>
              <a:rPr lang="en-ZA" sz="1600" i="1" dirty="0" smtClean="0">
                <a:solidFill>
                  <a:srgbClr val="FF0000"/>
                </a:solidFill>
              </a:rPr>
              <a:t>: </a:t>
            </a:r>
            <a:r>
              <a:rPr lang="en-ZA" sz="1600" i="1" dirty="0" smtClean="0"/>
              <a:t>Expected reduction in administration time and headcount</a:t>
            </a:r>
          </a:p>
          <a:p>
            <a:pPr lvl="1" algn="just">
              <a:buFont typeface="Arial" pitchFamily="34" charset="0"/>
              <a:buChar char="•"/>
            </a:pPr>
            <a:endParaRPr lang="en-ZA" dirty="0" smtClean="0"/>
          </a:p>
          <a:p>
            <a:pPr algn="just">
              <a:buSzPct val="120000"/>
              <a:buFont typeface="Calibri" pitchFamily="34" charset="0"/>
              <a:buChar char="•"/>
            </a:pPr>
            <a:r>
              <a:rPr lang="en-ZA" b="1" dirty="0" smtClean="0"/>
              <a:t>Barcode inventory management system introduced in warehousing and now being rolled out to production management</a:t>
            </a:r>
          </a:p>
          <a:p>
            <a:pPr algn="just">
              <a:buFont typeface="Arial" pitchFamily="34" charset="0"/>
              <a:buChar char="•"/>
            </a:pPr>
            <a:endParaRPr lang="en-ZA" sz="1000" dirty="0" smtClean="0"/>
          </a:p>
          <a:p>
            <a:pPr marL="268288" lvl="1" indent="-3175" algn="just">
              <a:buClrTx/>
              <a:buNone/>
            </a:pPr>
            <a:r>
              <a:rPr lang="en-ZA" sz="1600" b="1" i="1" dirty="0" smtClean="0">
                <a:solidFill>
                  <a:srgbClr val="FF0000"/>
                </a:solidFill>
              </a:rPr>
              <a:t>Impact</a:t>
            </a:r>
            <a:r>
              <a:rPr lang="en-ZA" sz="1600" i="1" dirty="0" smtClean="0">
                <a:solidFill>
                  <a:srgbClr val="FF0000"/>
                </a:solidFill>
              </a:rPr>
              <a:t>: </a:t>
            </a:r>
            <a:r>
              <a:rPr lang="en-ZA" sz="1600" i="1" dirty="0" smtClean="0"/>
              <a:t>16% Reduction in headcount achieved to date</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563563"/>
          </a:xfrm>
        </p:spPr>
        <p:txBody>
          <a:bodyPr/>
          <a:lstStyle/>
          <a:p>
            <a:r>
              <a:rPr lang="en-ZA" dirty="0" smtClean="0"/>
              <a:t>Focus on Continuous Improvement Initiatives</a:t>
            </a:r>
            <a:endParaRPr lang="en-ZA" dirty="0"/>
          </a:p>
        </p:txBody>
      </p:sp>
      <p:sp>
        <p:nvSpPr>
          <p:cNvPr id="3" name="Subtitle 2"/>
          <p:cNvSpPr>
            <a:spLocks noGrp="1"/>
          </p:cNvSpPr>
          <p:nvPr>
            <p:ph type="subTitle" idx="4294967295"/>
          </p:nvPr>
        </p:nvSpPr>
        <p:spPr>
          <a:xfrm>
            <a:off x="315632" y="1032156"/>
            <a:ext cx="8519085" cy="5609276"/>
          </a:xfrm>
        </p:spPr>
        <p:txBody>
          <a:bodyPr>
            <a:normAutofit/>
          </a:bodyPr>
          <a:lstStyle/>
          <a:p>
            <a:pPr algn="just">
              <a:buSzPct val="120000"/>
              <a:buFont typeface="Calibri" pitchFamily="34" charset="0"/>
              <a:buChar char="•"/>
            </a:pPr>
            <a:r>
              <a:rPr lang="en-ZA" b="1" dirty="0" smtClean="0"/>
              <a:t>Barcode status labelling of materials implemented to reduce handling activities</a:t>
            </a:r>
          </a:p>
          <a:p>
            <a:pPr algn="just">
              <a:buNone/>
            </a:pPr>
            <a:endParaRPr lang="en-ZA" sz="1000" dirty="0" smtClean="0"/>
          </a:p>
          <a:p>
            <a:pPr marL="268288" lvl="1" indent="-3175" algn="just">
              <a:buNone/>
            </a:pPr>
            <a:r>
              <a:rPr lang="en-ZA" sz="1600" b="1" i="1" dirty="0" smtClean="0">
                <a:solidFill>
                  <a:srgbClr val="FF0000"/>
                </a:solidFill>
              </a:rPr>
              <a:t>Impact</a:t>
            </a:r>
            <a:r>
              <a:rPr lang="en-ZA" sz="1600" i="1" dirty="0" smtClean="0">
                <a:solidFill>
                  <a:srgbClr val="FF0000"/>
                </a:solidFill>
              </a:rPr>
              <a:t>: </a:t>
            </a:r>
            <a:r>
              <a:rPr lang="en-ZA" sz="1600" i="1" dirty="0" smtClean="0"/>
              <a:t>More efficient process through an instantaneous scanning process. Reduction in labelling time - manual capturing and labelling change used take up to one shift</a:t>
            </a:r>
          </a:p>
          <a:p>
            <a:pPr algn="just"/>
            <a:endParaRPr lang="en-ZA" dirty="0" smtClean="0"/>
          </a:p>
          <a:p>
            <a:pPr algn="just"/>
            <a:endParaRPr lang="en-ZA" dirty="0" smtClean="0"/>
          </a:p>
          <a:p>
            <a:pPr algn="just">
              <a:buSzPct val="120000"/>
              <a:buFont typeface="Calibri" pitchFamily="34" charset="0"/>
              <a:buChar char="•"/>
            </a:pPr>
            <a:r>
              <a:rPr lang="en-ZA" b="1" dirty="0" smtClean="0"/>
              <a:t>Evaluation of shared packing tooling in progress </a:t>
            </a:r>
          </a:p>
          <a:p>
            <a:pPr algn="just">
              <a:buNone/>
            </a:pPr>
            <a:endParaRPr lang="en-ZA" sz="1000" dirty="0" smtClean="0"/>
          </a:p>
          <a:p>
            <a:pPr lvl="1" algn="just">
              <a:buNone/>
            </a:pPr>
            <a:r>
              <a:rPr lang="en-ZA" sz="1600" b="1" i="1" dirty="0" smtClean="0">
                <a:solidFill>
                  <a:srgbClr val="FF0000"/>
                </a:solidFill>
              </a:rPr>
              <a:t>Impact</a:t>
            </a:r>
            <a:r>
              <a:rPr lang="en-ZA" sz="1600" i="1" dirty="0" smtClean="0">
                <a:solidFill>
                  <a:srgbClr val="FF0000"/>
                </a:solidFill>
              </a:rPr>
              <a:t>: </a:t>
            </a:r>
            <a:r>
              <a:rPr lang="en-ZA" sz="1600" i="1" dirty="0" smtClean="0"/>
              <a:t>Will reduce set-up and changeover time significantly to unlock additional capacity</a:t>
            </a:r>
          </a:p>
          <a:p>
            <a:pPr algn="just"/>
            <a:endParaRPr lang="en-ZA" dirty="0" smtClean="0"/>
          </a:p>
          <a:p>
            <a:pPr algn="just"/>
            <a:endParaRPr lang="en-ZA" dirty="0" smtClean="0"/>
          </a:p>
          <a:p>
            <a:pPr algn="just">
              <a:buSzPct val="120000"/>
              <a:buFont typeface="Calibri" pitchFamily="34" charset="0"/>
              <a:buChar char="•"/>
            </a:pPr>
            <a:r>
              <a:rPr lang="en-ZA" b="1" dirty="0" smtClean="0"/>
              <a:t>Re-evaluation of automated (new IBC wash-station) and manual cleaning activities (additional wash-bays at place-of-work and transfer trolleys) in progress </a:t>
            </a:r>
          </a:p>
          <a:p>
            <a:pPr algn="just">
              <a:buNone/>
            </a:pPr>
            <a:endParaRPr lang="en-ZA" sz="1000" dirty="0" smtClean="0"/>
          </a:p>
          <a:p>
            <a:pPr lvl="1" algn="just">
              <a:buNone/>
            </a:pPr>
            <a:r>
              <a:rPr lang="en-ZA" sz="1600" b="1" i="1" dirty="0" smtClean="0">
                <a:solidFill>
                  <a:srgbClr val="FF0000"/>
                </a:solidFill>
              </a:rPr>
              <a:t>Impact</a:t>
            </a:r>
            <a:r>
              <a:rPr lang="en-ZA" sz="1600" i="1" dirty="0" smtClean="0">
                <a:solidFill>
                  <a:srgbClr val="FF0000"/>
                </a:solidFill>
              </a:rPr>
              <a:t>: </a:t>
            </a:r>
            <a:r>
              <a:rPr lang="en-ZA" sz="1600" i="1" dirty="0" smtClean="0"/>
              <a:t>Will reduce cleaning times to unlock additional capacity</a:t>
            </a:r>
          </a:p>
          <a:p>
            <a:pPr algn="just"/>
            <a:endParaRPr lang="en-ZA" dirty="0" smtClean="0"/>
          </a:p>
          <a:p>
            <a:pPr algn="just"/>
            <a:endParaRPr lang="en-ZA" dirty="0" smtClean="0"/>
          </a:p>
          <a:p>
            <a:pPr algn="just">
              <a:buSzPct val="120000"/>
              <a:buFont typeface="Calibri" pitchFamily="34" charset="0"/>
              <a:buChar char="•"/>
            </a:pPr>
            <a:r>
              <a:rPr lang="en-ZA" b="1" dirty="0" smtClean="0"/>
              <a:t>Evaluation of compression set-up and run-rate parameters proceeding well </a:t>
            </a:r>
          </a:p>
          <a:p>
            <a:pPr algn="just">
              <a:buNone/>
            </a:pPr>
            <a:endParaRPr lang="en-ZA" sz="1000" i="1" dirty="0" smtClean="0">
              <a:solidFill>
                <a:schemeClr val="accent3">
                  <a:lumMod val="50000"/>
                </a:schemeClr>
              </a:solidFill>
            </a:endParaRPr>
          </a:p>
          <a:p>
            <a:pPr lvl="1" algn="just">
              <a:buNone/>
            </a:pPr>
            <a:r>
              <a:rPr lang="en-ZA" sz="1600" b="1" i="1" dirty="0" smtClean="0">
                <a:solidFill>
                  <a:srgbClr val="FF0000"/>
                </a:solidFill>
              </a:rPr>
              <a:t>Impact</a:t>
            </a:r>
            <a:r>
              <a:rPr lang="en-ZA" sz="1600" i="1" dirty="0" smtClean="0">
                <a:solidFill>
                  <a:srgbClr val="FF0000"/>
                </a:solidFill>
              </a:rPr>
              <a:t>: </a:t>
            </a:r>
            <a:r>
              <a:rPr lang="en-ZA" sz="1600" i="1" dirty="0" smtClean="0"/>
              <a:t>Increases in run rates of 20% achieved in Unit 1</a:t>
            </a:r>
          </a:p>
          <a:p>
            <a:pPr algn="just"/>
            <a:endParaRPr lang="en-ZA" dirty="0" smtClean="0"/>
          </a:p>
          <a:p>
            <a:pPr algn="just"/>
            <a:endParaRPr lang="en-ZA" dirty="0" smtClean="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In-house Manufacturing Cost Analysis</a:t>
            </a:r>
            <a:endParaRPr lang="en-ZA" dirty="0">
              <a:solidFill>
                <a:srgbClr val="0000CC"/>
              </a:solidFill>
            </a:endParaRPr>
          </a:p>
        </p:txBody>
      </p:sp>
      <p:graphicFrame>
        <p:nvGraphicFramePr>
          <p:cNvPr id="6" name="Chart 5"/>
          <p:cNvGraphicFramePr/>
          <p:nvPr/>
        </p:nvGraphicFramePr>
        <p:xfrm>
          <a:off x="4535905" y="1756610"/>
          <a:ext cx="4162927" cy="38501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nvGraphicFramePr>
        <p:xfrm>
          <a:off x="493295" y="1094873"/>
          <a:ext cx="3910264" cy="26589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nvGraphicFramePr>
        <p:xfrm>
          <a:off x="489283" y="4026568"/>
          <a:ext cx="3910264" cy="2658979"/>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590067"/>
          </a:xfrm>
        </p:spPr>
        <p:txBody>
          <a:bodyPr/>
          <a:lstStyle/>
          <a:p>
            <a:r>
              <a:rPr lang="en-ZA" dirty="0" smtClean="0"/>
              <a:t>Impact of Continuous Improvement on Recoveries</a:t>
            </a:r>
            <a:endParaRPr lang="en-ZA" dirty="0"/>
          </a:p>
        </p:txBody>
      </p:sp>
      <p:grpSp>
        <p:nvGrpSpPr>
          <p:cNvPr id="8" name="Group 7"/>
          <p:cNvGrpSpPr/>
          <p:nvPr/>
        </p:nvGrpSpPr>
        <p:grpSpPr>
          <a:xfrm>
            <a:off x="230724" y="1414771"/>
            <a:ext cx="8819147" cy="4414252"/>
            <a:chOff x="416860" y="1397000"/>
            <a:chExt cx="8243047" cy="4064000"/>
          </a:xfrm>
        </p:grpSpPr>
        <p:graphicFrame>
          <p:nvGraphicFramePr>
            <p:cNvPr id="4" name="Chart 3"/>
            <p:cNvGraphicFramePr/>
            <p:nvPr/>
          </p:nvGraphicFramePr>
          <p:xfrm>
            <a:off x="416860" y="1397000"/>
            <a:ext cx="8243047"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112224" y="3449493"/>
              <a:ext cx="806825" cy="336176"/>
            </a:xfrm>
            <a:prstGeom prst="rect">
              <a:avLst/>
            </a:prstGeom>
          </p:spPr>
          <p:txBody>
            <a:bodyPr vert="horz" wrap="non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ZA" sz="1400" b="1" u="none" strike="noStrike" kern="1200" cap="none" spc="0" normalizeH="0" baseline="0" noProof="0" dirty="0" smtClean="0">
                  <a:ln>
                    <a:noFill/>
                  </a:ln>
                  <a:solidFill>
                    <a:schemeClr val="tx1"/>
                  </a:solidFill>
                  <a:effectLst/>
                  <a:uLnTx/>
                  <a:uFillTx/>
                  <a:latin typeface="+mj-lt"/>
                  <a:ea typeface="+mj-ea"/>
                  <a:cs typeface="+mj-cs"/>
                </a:rPr>
                <a:t>+120%</a:t>
              </a:r>
            </a:p>
          </p:txBody>
        </p:sp>
        <p:sp>
          <p:nvSpPr>
            <p:cNvPr id="6" name="TextBox 5"/>
            <p:cNvSpPr txBox="1"/>
            <p:nvPr/>
          </p:nvSpPr>
          <p:spPr>
            <a:xfrm>
              <a:off x="5140380" y="2516950"/>
              <a:ext cx="806825" cy="336176"/>
            </a:xfrm>
            <a:prstGeom prst="rect">
              <a:avLst/>
            </a:prstGeom>
          </p:spPr>
          <p:txBody>
            <a:bodyPr vert="horz" wrap="non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ZA" sz="1400" b="1" u="none" strike="noStrike" kern="1200" cap="none" spc="0" normalizeH="0" baseline="0" noProof="0" dirty="0" smtClean="0">
                  <a:ln>
                    <a:noFill/>
                  </a:ln>
                  <a:solidFill>
                    <a:schemeClr val="tx1"/>
                  </a:solidFill>
                  <a:effectLst/>
                  <a:uLnTx/>
                  <a:uFillTx/>
                  <a:latin typeface="+mj-lt"/>
                  <a:ea typeface="+mj-ea"/>
                  <a:cs typeface="+mj-cs"/>
                </a:rPr>
                <a:t>+78%</a:t>
              </a:r>
            </a:p>
          </p:txBody>
        </p:sp>
        <p:sp>
          <p:nvSpPr>
            <p:cNvPr id="7" name="TextBox 6"/>
            <p:cNvSpPr txBox="1"/>
            <p:nvPr/>
          </p:nvSpPr>
          <p:spPr>
            <a:xfrm>
              <a:off x="7123052" y="1706926"/>
              <a:ext cx="806825" cy="336176"/>
            </a:xfrm>
            <a:prstGeom prst="rect">
              <a:avLst/>
            </a:prstGeom>
          </p:spPr>
          <p:txBody>
            <a:bodyPr vert="horz" wrap="non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ZA" sz="1400" b="1" u="none" strike="noStrike" kern="1200" cap="none" spc="0" normalizeH="0" baseline="0" noProof="0" dirty="0" smtClean="0">
                  <a:ln>
                    <a:noFill/>
                  </a:ln>
                  <a:solidFill>
                    <a:schemeClr val="tx1"/>
                  </a:solidFill>
                  <a:effectLst/>
                  <a:uLnTx/>
                  <a:uFillTx/>
                  <a:latin typeface="+mj-lt"/>
                  <a:ea typeface="+mj-ea"/>
                  <a:cs typeface="+mj-cs"/>
                </a:rPr>
                <a:t>+39%</a:t>
              </a:r>
            </a:p>
          </p:txBody>
        </p:sp>
      </p:grpSp>
      <p:sp>
        <p:nvSpPr>
          <p:cNvPr id="9" name="TextBox 8"/>
          <p:cNvSpPr txBox="1"/>
          <p:nvPr/>
        </p:nvSpPr>
        <p:spPr>
          <a:xfrm>
            <a:off x="3214556" y="1643372"/>
            <a:ext cx="2815389" cy="697830"/>
          </a:xfrm>
          <a:prstGeom prst="rect">
            <a:avLst/>
          </a:prstGeom>
        </p:spPr>
        <p:txBody>
          <a:bodyPr vert="horz" wrap="non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ZA" sz="2400" b="1" i="0" u="none" strike="noStrike" kern="1200" cap="none" spc="0" normalizeH="0" baseline="0" noProof="0" dirty="0" smtClean="0">
                <a:ln>
                  <a:noFill/>
                </a:ln>
                <a:solidFill>
                  <a:schemeClr val="tx1"/>
                </a:solidFill>
                <a:effectLst/>
                <a:uLnTx/>
                <a:uFillTx/>
                <a:ea typeface="+mj-ea"/>
                <a:cs typeface="Arial" pitchFamily="34" charset="0"/>
              </a:rPr>
              <a:t>Unit 1 Recoveries</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Aspen’s Global Footprint</a:t>
            </a:r>
            <a:endParaRPr lang="en-ZA" dirty="0"/>
          </a:p>
        </p:txBody>
      </p:sp>
      <p:sp>
        <p:nvSpPr>
          <p:cNvPr id="46" name="Text Box 6"/>
          <p:cNvSpPr txBox="1">
            <a:spLocks noChangeArrowheads="1"/>
          </p:cNvSpPr>
          <p:nvPr/>
        </p:nvSpPr>
        <p:spPr bwMode="auto">
          <a:xfrm>
            <a:off x="7102842" y="1931013"/>
            <a:ext cx="2041158" cy="4385816"/>
          </a:xfrm>
          <a:prstGeom prst="rect">
            <a:avLst/>
          </a:prstGeom>
          <a:noFill/>
          <a:ln w="9525">
            <a:noFill/>
            <a:miter lim="800000"/>
            <a:headEnd/>
            <a:tailEnd/>
          </a:ln>
        </p:spPr>
        <p:txBody>
          <a:bodyPr vert="horz" wrap="square">
            <a:spAutoFit/>
          </a:bodyPr>
          <a:lstStyle/>
          <a:p>
            <a:pPr marL="268288" indent="-268288">
              <a:lnSpc>
                <a:spcPct val="150000"/>
              </a:lnSpc>
              <a:buFont typeface="+mj-lt"/>
              <a:buAutoNum type="arabicPeriod"/>
            </a:pPr>
            <a:r>
              <a:rPr lang="en-US" sz="900" b="1" dirty="0" smtClean="0">
                <a:solidFill>
                  <a:srgbClr val="00CC00"/>
                </a:solidFill>
              </a:rPr>
              <a:t>G</a:t>
            </a:r>
            <a:r>
              <a:rPr lang="en-US" sz="900" dirty="0" smtClean="0"/>
              <a:t>   Durban, South Africa</a:t>
            </a:r>
          </a:p>
          <a:p>
            <a:pPr marL="268288" indent="-268288">
              <a:lnSpc>
                <a:spcPct val="150000"/>
              </a:lnSpc>
              <a:buFont typeface="+mj-lt"/>
              <a:buAutoNum type="arabicPeriod"/>
            </a:pPr>
            <a:r>
              <a:rPr lang="en-US" sz="900" b="1" dirty="0" smtClean="0">
                <a:solidFill>
                  <a:schemeClr val="accent6">
                    <a:lumMod val="75000"/>
                  </a:schemeClr>
                </a:solidFill>
              </a:rPr>
              <a:t>C</a:t>
            </a:r>
            <a:r>
              <a:rPr lang="en-US" sz="900" dirty="0" smtClean="0"/>
              <a:t>    Cape Town, South Africa</a:t>
            </a:r>
          </a:p>
          <a:p>
            <a:pPr marL="268288" indent="-268288">
              <a:lnSpc>
                <a:spcPct val="150000"/>
              </a:lnSpc>
              <a:buFont typeface="+mj-lt"/>
              <a:buAutoNum type="arabicPeriod"/>
            </a:pPr>
            <a:r>
              <a:rPr lang="en-US" sz="900" b="1" dirty="0" smtClean="0">
                <a:solidFill>
                  <a:schemeClr val="accent6">
                    <a:lumMod val="75000"/>
                  </a:schemeClr>
                </a:solidFill>
              </a:rPr>
              <a:t>C</a:t>
            </a:r>
            <a:r>
              <a:rPr lang="en-US" sz="900" dirty="0" smtClean="0"/>
              <a:t>    Johannesburg, South Africa</a:t>
            </a:r>
          </a:p>
          <a:p>
            <a:pPr marL="268288" indent="-268288">
              <a:lnSpc>
                <a:spcPct val="150000"/>
              </a:lnSpc>
              <a:buFont typeface="+mj-lt"/>
              <a:buAutoNum type="arabicPeriod"/>
            </a:pPr>
            <a:r>
              <a:rPr lang="en-US" sz="900" b="1" dirty="0" smtClean="0">
                <a:solidFill>
                  <a:srgbClr val="C00000"/>
                </a:solidFill>
              </a:rPr>
              <a:t>M</a:t>
            </a:r>
            <a:r>
              <a:rPr lang="en-US" sz="900" dirty="0" smtClean="0"/>
              <a:t>   Port Elizabeth, South Africa</a:t>
            </a:r>
          </a:p>
          <a:p>
            <a:pPr marL="268288" indent="-268288">
              <a:lnSpc>
                <a:spcPct val="150000"/>
              </a:lnSpc>
              <a:buFont typeface="+mj-lt"/>
              <a:buAutoNum type="arabicPeriod"/>
            </a:pPr>
            <a:r>
              <a:rPr lang="en-US" sz="900" b="1" dirty="0" smtClean="0">
                <a:solidFill>
                  <a:srgbClr val="C00000"/>
                </a:solidFill>
              </a:rPr>
              <a:t>M</a:t>
            </a:r>
            <a:r>
              <a:rPr lang="en-US" sz="900" dirty="0" smtClean="0"/>
              <a:t>   East London, South Africa</a:t>
            </a:r>
          </a:p>
          <a:p>
            <a:pPr marL="268288" indent="-268288">
              <a:lnSpc>
                <a:spcPct val="150000"/>
              </a:lnSpc>
              <a:buFont typeface="+mj-lt"/>
              <a:buAutoNum type="arabicPeriod"/>
            </a:pPr>
            <a:r>
              <a:rPr lang="en-US" sz="900" b="1" dirty="0" smtClean="0">
                <a:solidFill>
                  <a:srgbClr val="C00000"/>
                </a:solidFill>
              </a:rPr>
              <a:t>M</a:t>
            </a:r>
            <a:r>
              <a:rPr lang="en-US" sz="900" dirty="0" smtClean="0"/>
              <a:t>   Toluca, Mexico</a:t>
            </a:r>
          </a:p>
          <a:p>
            <a:pPr marL="268288" indent="-268288">
              <a:lnSpc>
                <a:spcPct val="150000"/>
              </a:lnSpc>
              <a:buFont typeface="+mj-lt"/>
              <a:buAutoNum type="arabicPeriod"/>
            </a:pPr>
            <a:r>
              <a:rPr lang="en-US" sz="900" b="1" dirty="0" smtClean="0">
                <a:solidFill>
                  <a:schemeClr val="tx2">
                    <a:lumMod val="50000"/>
                  </a:schemeClr>
                </a:solidFill>
              </a:rPr>
              <a:t>S</a:t>
            </a:r>
            <a:r>
              <a:rPr lang="en-US" sz="900" dirty="0" smtClean="0"/>
              <a:t>   Mexico City, Mexico</a:t>
            </a:r>
          </a:p>
          <a:p>
            <a:pPr marL="268288" indent="-268288">
              <a:lnSpc>
                <a:spcPct val="150000"/>
              </a:lnSpc>
              <a:buFont typeface="+mj-lt"/>
              <a:buAutoNum type="arabicPeriod"/>
            </a:pPr>
            <a:r>
              <a:rPr lang="en-US" sz="900" b="1" dirty="0" smtClean="0">
                <a:solidFill>
                  <a:schemeClr val="tx2">
                    <a:lumMod val="50000"/>
                  </a:schemeClr>
                </a:solidFill>
              </a:rPr>
              <a:t>S</a:t>
            </a:r>
            <a:r>
              <a:rPr lang="en-US" sz="900" dirty="0" smtClean="0"/>
              <a:t>   Caracas, Venezuela</a:t>
            </a:r>
          </a:p>
          <a:p>
            <a:pPr marL="268288" indent="-268288">
              <a:lnSpc>
                <a:spcPct val="150000"/>
              </a:lnSpc>
              <a:buFont typeface="+mj-lt"/>
              <a:buAutoNum type="arabicPeriod"/>
            </a:pPr>
            <a:r>
              <a:rPr lang="en-US" sz="900" b="1" dirty="0" smtClean="0">
                <a:solidFill>
                  <a:schemeClr val="tx2">
                    <a:lumMod val="50000"/>
                  </a:schemeClr>
                </a:solidFill>
              </a:rPr>
              <a:t>S</a:t>
            </a:r>
            <a:r>
              <a:rPr lang="en-US" sz="900" dirty="0" smtClean="0"/>
              <a:t>   Rio de Janeiro, Brazil</a:t>
            </a:r>
          </a:p>
          <a:p>
            <a:pPr marL="268288" indent="-268288">
              <a:lnSpc>
                <a:spcPct val="150000"/>
              </a:lnSpc>
              <a:buFont typeface="+mj-lt"/>
              <a:buAutoNum type="arabicPeriod"/>
            </a:pPr>
            <a:r>
              <a:rPr lang="en-US" sz="900" b="1" dirty="0" smtClean="0">
                <a:solidFill>
                  <a:srgbClr val="C00000"/>
                </a:solidFill>
              </a:rPr>
              <a:t>M</a:t>
            </a:r>
            <a:r>
              <a:rPr lang="en-US" sz="900" dirty="0" smtClean="0"/>
              <a:t>  Vittoria, Brazil</a:t>
            </a:r>
          </a:p>
          <a:p>
            <a:pPr marL="268288" indent="-268288">
              <a:lnSpc>
                <a:spcPct val="150000"/>
              </a:lnSpc>
              <a:buFont typeface="+mj-lt"/>
              <a:buAutoNum type="arabicPeriod"/>
            </a:pPr>
            <a:r>
              <a:rPr lang="en-US" sz="900" b="1" dirty="0" smtClean="0">
                <a:solidFill>
                  <a:srgbClr val="002060"/>
                </a:solidFill>
              </a:rPr>
              <a:t>S</a:t>
            </a:r>
            <a:r>
              <a:rPr lang="en-US" sz="900" dirty="0" smtClean="0"/>
              <a:t>    Dublin, Ireland</a:t>
            </a:r>
          </a:p>
          <a:p>
            <a:pPr marL="268288" indent="-268288">
              <a:lnSpc>
                <a:spcPct val="150000"/>
              </a:lnSpc>
              <a:buFont typeface="+mj-lt"/>
              <a:buAutoNum type="arabicPeriod"/>
            </a:pPr>
            <a:r>
              <a:rPr lang="en-US" sz="900" b="1" dirty="0" smtClean="0">
                <a:solidFill>
                  <a:srgbClr val="EE1B24"/>
                </a:solidFill>
              </a:rPr>
              <a:t>M</a:t>
            </a:r>
            <a:r>
              <a:rPr lang="en-US" sz="900" dirty="0" smtClean="0"/>
              <a:t>  Bad Oldesloe, Germany</a:t>
            </a:r>
          </a:p>
          <a:p>
            <a:pPr marL="268288" indent="-268288">
              <a:lnSpc>
                <a:spcPct val="150000"/>
              </a:lnSpc>
              <a:buFont typeface="+mj-lt"/>
              <a:buAutoNum type="arabicPeriod"/>
            </a:pPr>
            <a:r>
              <a:rPr lang="en-US" sz="900" b="1" dirty="0" smtClean="0">
                <a:solidFill>
                  <a:schemeClr val="accent6">
                    <a:lumMod val="75000"/>
                  </a:schemeClr>
                </a:solidFill>
              </a:rPr>
              <a:t>C</a:t>
            </a:r>
            <a:r>
              <a:rPr lang="en-US" sz="900" dirty="0" smtClean="0"/>
              <a:t>    Nairobi, Kenya</a:t>
            </a:r>
          </a:p>
          <a:p>
            <a:pPr marL="268288" indent="-268288">
              <a:lnSpc>
                <a:spcPct val="150000"/>
              </a:lnSpc>
              <a:buFont typeface="+mj-lt"/>
              <a:buAutoNum type="arabicPeriod"/>
            </a:pPr>
            <a:r>
              <a:rPr lang="en-US" sz="900" b="1" dirty="0" smtClean="0">
                <a:solidFill>
                  <a:srgbClr val="002060"/>
                </a:solidFill>
              </a:rPr>
              <a:t>S</a:t>
            </a:r>
            <a:r>
              <a:rPr lang="en-US" sz="900" dirty="0" smtClean="0"/>
              <a:t>    Kampala, Uganda</a:t>
            </a:r>
          </a:p>
          <a:p>
            <a:pPr marL="268288" indent="-268288">
              <a:lnSpc>
                <a:spcPct val="150000"/>
              </a:lnSpc>
              <a:buFont typeface="+mj-lt"/>
              <a:buAutoNum type="arabicPeriod"/>
            </a:pPr>
            <a:r>
              <a:rPr lang="en-US" sz="900" b="1" dirty="0" smtClean="0">
                <a:solidFill>
                  <a:schemeClr val="accent6">
                    <a:lumMod val="75000"/>
                  </a:schemeClr>
                </a:solidFill>
              </a:rPr>
              <a:t>C</a:t>
            </a:r>
            <a:r>
              <a:rPr lang="en-US" sz="900" dirty="0" smtClean="0">
                <a:solidFill>
                  <a:schemeClr val="accent6">
                    <a:lumMod val="75000"/>
                  </a:schemeClr>
                </a:solidFill>
              </a:rPr>
              <a:t> </a:t>
            </a:r>
            <a:r>
              <a:rPr lang="en-US" sz="900" dirty="0" smtClean="0"/>
              <a:t>   Dar es Salaam, Tanzania</a:t>
            </a:r>
          </a:p>
          <a:p>
            <a:pPr marL="268288" indent="-268288">
              <a:lnSpc>
                <a:spcPct val="150000"/>
              </a:lnSpc>
              <a:buFont typeface="+mj-lt"/>
              <a:buAutoNum type="arabicPeriod"/>
            </a:pPr>
            <a:r>
              <a:rPr lang="en-US" sz="900" b="1" dirty="0" smtClean="0">
                <a:solidFill>
                  <a:srgbClr val="002060"/>
                </a:solidFill>
              </a:rPr>
              <a:t>S</a:t>
            </a:r>
            <a:r>
              <a:rPr lang="en-US" sz="900" dirty="0" smtClean="0"/>
              <a:t>    Dubai, United Arab Emirates</a:t>
            </a:r>
          </a:p>
          <a:p>
            <a:pPr marL="268288" indent="-268288">
              <a:lnSpc>
                <a:spcPct val="150000"/>
              </a:lnSpc>
              <a:buFont typeface="+mj-lt"/>
              <a:buAutoNum type="arabicPeriod"/>
            </a:pPr>
            <a:r>
              <a:rPr lang="en-US" sz="900" b="1" dirty="0" smtClean="0">
                <a:solidFill>
                  <a:srgbClr val="002060"/>
                </a:solidFill>
              </a:rPr>
              <a:t>S</a:t>
            </a:r>
            <a:r>
              <a:rPr lang="en-US" sz="900" dirty="0" smtClean="0"/>
              <a:t>    Grand Bay, Mauritius</a:t>
            </a:r>
          </a:p>
          <a:p>
            <a:pPr marL="268288" indent="-268288">
              <a:lnSpc>
                <a:spcPct val="150000"/>
              </a:lnSpc>
              <a:buFont typeface="+mj-lt"/>
              <a:buAutoNum type="arabicPeriod"/>
            </a:pPr>
            <a:r>
              <a:rPr lang="en-US" sz="900" b="1" dirty="0" smtClean="0">
                <a:solidFill>
                  <a:srgbClr val="002060"/>
                </a:solidFill>
              </a:rPr>
              <a:t>S</a:t>
            </a:r>
            <a:r>
              <a:rPr lang="en-US" sz="900" dirty="0" smtClean="0"/>
              <a:t>    Quarry Bay, Hong Kong</a:t>
            </a:r>
          </a:p>
          <a:p>
            <a:pPr marL="268288" indent="-268288">
              <a:lnSpc>
                <a:spcPct val="150000"/>
              </a:lnSpc>
              <a:buFont typeface="+mj-lt"/>
              <a:buAutoNum type="arabicPeriod"/>
            </a:pPr>
            <a:r>
              <a:rPr lang="en-US" sz="900" b="1" dirty="0" smtClean="0">
                <a:solidFill>
                  <a:srgbClr val="002060"/>
                </a:solidFill>
              </a:rPr>
              <a:t>C</a:t>
            </a:r>
            <a:r>
              <a:rPr lang="en-US" sz="900" dirty="0" smtClean="0"/>
              <a:t>    Sydney, Australia</a:t>
            </a:r>
          </a:p>
          <a:p>
            <a:pPr marL="268288" indent="-268288">
              <a:lnSpc>
                <a:spcPct val="150000"/>
              </a:lnSpc>
              <a:buFont typeface="+mj-lt"/>
              <a:buAutoNum type="arabicPeriod"/>
            </a:pPr>
            <a:r>
              <a:rPr lang="en-US" sz="900" b="1" dirty="0" smtClean="0">
                <a:solidFill>
                  <a:srgbClr val="FF0000"/>
                </a:solidFill>
              </a:rPr>
              <a:t>M </a:t>
            </a:r>
            <a:r>
              <a:rPr lang="en-US" sz="900" dirty="0" smtClean="0"/>
              <a:t> Melbourne, Australia</a:t>
            </a:r>
          </a:p>
          <a:p>
            <a:pPr marL="342900" indent="-342900"/>
            <a:endParaRPr lang="en-US" sz="900" dirty="0"/>
          </a:p>
        </p:txBody>
      </p:sp>
      <p:pic>
        <p:nvPicPr>
          <p:cNvPr id="3" name="Picture 2" descr="red map cropped.jpg"/>
          <p:cNvPicPr>
            <a:picLocks noChangeAspect="1"/>
          </p:cNvPicPr>
          <p:nvPr/>
        </p:nvPicPr>
        <p:blipFill>
          <a:blip r:embed="rId2" cstate="print">
            <a:duotone>
              <a:schemeClr val="accent1">
                <a:shade val="45000"/>
                <a:satMod val="135000"/>
              </a:schemeClr>
              <a:prstClr val="white"/>
            </a:duotone>
          </a:blip>
          <a:srcRect t="12631" r="3437" b="5034"/>
          <a:stretch>
            <a:fillRect/>
          </a:stretch>
        </p:blipFill>
        <p:spPr>
          <a:xfrm>
            <a:off x="53788" y="1990168"/>
            <a:ext cx="7043108" cy="4168588"/>
          </a:xfrm>
          <a:prstGeom prst="rect">
            <a:avLst/>
          </a:prstGeom>
          <a:ln>
            <a:noFill/>
          </a:ln>
          <a:effectLst/>
        </p:spPr>
      </p:pic>
      <p:grpSp>
        <p:nvGrpSpPr>
          <p:cNvPr id="4" name="Group 53"/>
          <p:cNvGrpSpPr/>
          <p:nvPr/>
        </p:nvGrpSpPr>
        <p:grpSpPr>
          <a:xfrm>
            <a:off x="1974304" y="4424961"/>
            <a:ext cx="252282" cy="246221"/>
            <a:chOff x="7318070" y="6403764"/>
            <a:chExt cx="270251" cy="238879"/>
          </a:xfrm>
        </p:grpSpPr>
        <p:sp>
          <p:nvSpPr>
            <p:cNvPr id="5" name="Oval 4"/>
            <p:cNvSpPr/>
            <p:nvPr/>
          </p:nvSpPr>
          <p:spPr>
            <a:xfrm>
              <a:off x="7373101" y="6471633"/>
              <a:ext cx="151649" cy="128133"/>
            </a:xfrm>
            <a:prstGeom prst="ellipse">
              <a:avLst/>
            </a:prstGeom>
            <a:solidFill>
              <a:schemeClr val="accent6">
                <a:lumMod val="5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7318070" y="6403764"/>
              <a:ext cx="270251" cy="238879"/>
            </a:xfrm>
            <a:prstGeom prst="rect">
              <a:avLst/>
            </a:prstGeom>
            <a:noFill/>
          </p:spPr>
          <p:txBody>
            <a:bodyPr wrap="square" rtlCol="0">
              <a:spAutoFit/>
            </a:bodyPr>
            <a:lstStyle/>
            <a:p>
              <a:r>
                <a:rPr lang="en-US" sz="1000" b="1" dirty="0" smtClean="0">
                  <a:solidFill>
                    <a:schemeClr val="accent3"/>
                  </a:solidFill>
                </a:rPr>
                <a:t>8</a:t>
              </a:r>
              <a:endParaRPr lang="en-US" sz="1000" b="1" dirty="0">
                <a:solidFill>
                  <a:schemeClr val="accent3"/>
                </a:solidFill>
              </a:endParaRPr>
            </a:p>
          </p:txBody>
        </p:sp>
      </p:grpSp>
      <p:grpSp>
        <p:nvGrpSpPr>
          <p:cNvPr id="7" name="Group 59"/>
          <p:cNvGrpSpPr/>
          <p:nvPr/>
        </p:nvGrpSpPr>
        <p:grpSpPr>
          <a:xfrm>
            <a:off x="2342769" y="5275926"/>
            <a:ext cx="264254" cy="246221"/>
            <a:chOff x="7313536" y="6403780"/>
            <a:chExt cx="283075" cy="238879"/>
          </a:xfrm>
        </p:grpSpPr>
        <p:sp>
          <p:nvSpPr>
            <p:cNvPr id="8" name="Oval 7"/>
            <p:cNvSpPr/>
            <p:nvPr/>
          </p:nvSpPr>
          <p:spPr>
            <a:xfrm>
              <a:off x="7373101" y="6471633"/>
              <a:ext cx="151649" cy="128133"/>
            </a:xfrm>
            <a:prstGeom prst="ellipse">
              <a:avLst/>
            </a:prstGeom>
            <a:solidFill>
              <a:schemeClr val="accent6">
                <a:lumMod val="5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7313536" y="6403780"/>
              <a:ext cx="283075" cy="238879"/>
            </a:xfrm>
            <a:prstGeom prst="rect">
              <a:avLst/>
            </a:prstGeom>
            <a:noFill/>
          </p:spPr>
          <p:txBody>
            <a:bodyPr wrap="square" rtlCol="0">
              <a:spAutoFit/>
            </a:bodyPr>
            <a:lstStyle/>
            <a:p>
              <a:r>
                <a:rPr lang="en-US" sz="1000" b="1" dirty="0" smtClean="0">
                  <a:solidFill>
                    <a:schemeClr val="accent3"/>
                  </a:solidFill>
                </a:rPr>
                <a:t>9</a:t>
              </a:r>
              <a:endParaRPr lang="en-US" sz="1000" b="1" dirty="0">
                <a:solidFill>
                  <a:schemeClr val="accent3"/>
                </a:solidFill>
              </a:endParaRPr>
            </a:p>
          </p:txBody>
        </p:sp>
      </p:grpSp>
      <p:grpSp>
        <p:nvGrpSpPr>
          <p:cNvPr id="10" name="Group 65"/>
          <p:cNvGrpSpPr/>
          <p:nvPr/>
        </p:nvGrpSpPr>
        <p:grpSpPr>
          <a:xfrm>
            <a:off x="1458834" y="4395294"/>
            <a:ext cx="252282" cy="246221"/>
            <a:chOff x="7318070" y="6407872"/>
            <a:chExt cx="270251" cy="238879"/>
          </a:xfrm>
        </p:grpSpPr>
        <p:sp>
          <p:nvSpPr>
            <p:cNvPr id="11" name="Oval 10"/>
            <p:cNvSpPr/>
            <p:nvPr/>
          </p:nvSpPr>
          <p:spPr>
            <a:xfrm>
              <a:off x="7373101" y="6471633"/>
              <a:ext cx="151649" cy="128133"/>
            </a:xfrm>
            <a:prstGeom prst="ellipse">
              <a:avLst/>
            </a:prstGeom>
            <a:solidFill>
              <a:schemeClr val="accent6">
                <a:lumMod val="5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7318070" y="6407872"/>
              <a:ext cx="270251" cy="238879"/>
            </a:xfrm>
            <a:prstGeom prst="rect">
              <a:avLst/>
            </a:prstGeom>
            <a:noFill/>
          </p:spPr>
          <p:txBody>
            <a:bodyPr wrap="square" rtlCol="0">
              <a:spAutoFit/>
            </a:bodyPr>
            <a:lstStyle/>
            <a:p>
              <a:r>
                <a:rPr lang="en-US" sz="1000" b="1" dirty="0" smtClean="0">
                  <a:solidFill>
                    <a:schemeClr val="accent3"/>
                  </a:solidFill>
                </a:rPr>
                <a:t>7</a:t>
              </a:r>
              <a:endParaRPr lang="en-US" sz="1000" b="1" dirty="0">
                <a:solidFill>
                  <a:schemeClr val="accent3"/>
                </a:solidFill>
              </a:endParaRPr>
            </a:p>
          </p:txBody>
        </p:sp>
      </p:grpSp>
      <p:grpSp>
        <p:nvGrpSpPr>
          <p:cNvPr id="13" name="Group 68"/>
          <p:cNvGrpSpPr/>
          <p:nvPr/>
        </p:nvGrpSpPr>
        <p:grpSpPr>
          <a:xfrm>
            <a:off x="4459412" y="5118616"/>
            <a:ext cx="337181" cy="246221"/>
            <a:chOff x="7315127" y="6445142"/>
            <a:chExt cx="270251" cy="167561"/>
          </a:xfrm>
        </p:grpSpPr>
        <p:sp>
          <p:nvSpPr>
            <p:cNvPr id="14" name="Oval 13"/>
            <p:cNvSpPr/>
            <p:nvPr/>
          </p:nvSpPr>
          <p:spPr>
            <a:xfrm>
              <a:off x="7373101" y="6471633"/>
              <a:ext cx="151649" cy="128133"/>
            </a:xfrm>
            <a:prstGeom prst="ellipse">
              <a:avLst/>
            </a:prstGeom>
            <a:solidFill>
              <a:schemeClr val="accent6">
                <a:lumMod val="5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7315127" y="6445142"/>
              <a:ext cx="270251" cy="167561"/>
            </a:xfrm>
            <a:prstGeom prst="rect">
              <a:avLst/>
            </a:prstGeom>
            <a:noFill/>
          </p:spPr>
          <p:txBody>
            <a:bodyPr wrap="square" rtlCol="0">
              <a:spAutoFit/>
            </a:bodyPr>
            <a:lstStyle/>
            <a:p>
              <a:pPr algn="ctr"/>
              <a:r>
                <a:rPr lang="en-US" sz="1000" b="1" dirty="0" smtClean="0">
                  <a:solidFill>
                    <a:schemeClr val="accent3"/>
                  </a:solidFill>
                </a:rPr>
                <a:t>17</a:t>
              </a:r>
              <a:endParaRPr lang="en-US" sz="1000" b="1" dirty="0">
                <a:solidFill>
                  <a:schemeClr val="accent3"/>
                </a:solidFill>
              </a:endParaRPr>
            </a:p>
          </p:txBody>
        </p:sp>
      </p:grpSp>
      <p:grpSp>
        <p:nvGrpSpPr>
          <p:cNvPr id="16" name="Group 71"/>
          <p:cNvGrpSpPr/>
          <p:nvPr/>
        </p:nvGrpSpPr>
        <p:grpSpPr>
          <a:xfrm>
            <a:off x="4158490" y="4202953"/>
            <a:ext cx="337181" cy="246221"/>
            <a:chOff x="7318520" y="6445143"/>
            <a:chExt cx="270251" cy="167561"/>
          </a:xfrm>
        </p:grpSpPr>
        <p:sp>
          <p:nvSpPr>
            <p:cNvPr id="17" name="Oval 16"/>
            <p:cNvSpPr/>
            <p:nvPr/>
          </p:nvSpPr>
          <p:spPr>
            <a:xfrm>
              <a:off x="7373101" y="6471633"/>
              <a:ext cx="151649" cy="128133"/>
            </a:xfrm>
            <a:prstGeom prst="ellipse">
              <a:avLst/>
            </a:prstGeom>
            <a:solidFill>
              <a:schemeClr val="accent6">
                <a:lumMod val="5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7318520" y="6445143"/>
              <a:ext cx="270251" cy="167561"/>
            </a:xfrm>
            <a:prstGeom prst="rect">
              <a:avLst/>
            </a:prstGeom>
            <a:noFill/>
          </p:spPr>
          <p:txBody>
            <a:bodyPr wrap="square" rtlCol="0">
              <a:spAutoFit/>
            </a:bodyPr>
            <a:lstStyle/>
            <a:p>
              <a:r>
                <a:rPr lang="en-US" sz="1000" b="1" dirty="0" smtClean="0">
                  <a:solidFill>
                    <a:schemeClr val="accent3"/>
                  </a:solidFill>
                </a:rPr>
                <a:t>16</a:t>
              </a:r>
              <a:endParaRPr lang="en-US" sz="1000" b="1" dirty="0">
                <a:solidFill>
                  <a:schemeClr val="accent3"/>
                </a:solidFill>
              </a:endParaRPr>
            </a:p>
          </p:txBody>
        </p:sp>
      </p:grpSp>
      <p:grpSp>
        <p:nvGrpSpPr>
          <p:cNvPr id="19" name="Group 74"/>
          <p:cNvGrpSpPr/>
          <p:nvPr/>
        </p:nvGrpSpPr>
        <p:grpSpPr>
          <a:xfrm>
            <a:off x="3291300" y="3509811"/>
            <a:ext cx="374352" cy="246221"/>
            <a:chOff x="7315123" y="6442262"/>
            <a:chExt cx="300043" cy="167561"/>
          </a:xfrm>
        </p:grpSpPr>
        <p:sp>
          <p:nvSpPr>
            <p:cNvPr id="20" name="Oval 19"/>
            <p:cNvSpPr/>
            <p:nvPr/>
          </p:nvSpPr>
          <p:spPr>
            <a:xfrm>
              <a:off x="7373101" y="6471633"/>
              <a:ext cx="151649" cy="128133"/>
            </a:xfrm>
            <a:prstGeom prst="ellipse">
              <a:avLst/>
            </a:prstGeom>
            <a:solidFill>
              <a:schemeClr val="accent6">
                <a:lumMod val="5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extBox 20"/>
            <p:cNvSpPr txBox="1"/>
            <p:nvPr/>
          </p:nvSpPr>
          <p:spPr>
            <a:xfrm>
              <a:off x="7315123" y="6442262"/>
              <a:ext cx="300043" cy="167561"/>
            </a:xfrm>
            <a:prstGeom prst="rect">
              <a:avLst/>
            </a:prstGeom>
            <a:noFill/>
          </p:spPr>
          <p:txBody>
            <a:bodyPr wrap="square" rtlCol="0">
              <a:spAutoFit/>
            </a:bodyPr>
            <a:lstStyle/>
            <a:p>
              <a:r>
                <a:rPr lang="en-US" sz="1000" b="1" dirty="0" smtClean="0">
                  <a:solidFill>
                    <a:schemeClr val="accent3"/>
                  </a:solidFill>
                </a:rPr>
                <a:t>12</a:t>
              </a:r>
              <a:endParaRPr lang="en-US" sz="1000" b="1" dirty="0">
                <a:solidFill>
                  <a:schemeClr val="accent3"/>
                </a:solidFill>
              </a:endParaRPr>
            </a:p>
          </p:txBody>
        </p:sp>
      </p:grpSp>
      <p:grpSp>
        <p:nvGrpSpPr>
          <p:cNvPr id="22" name="Group 77"/>
          <p:cNvGrpSpPr/>
          <p:nvPr/>
        </p:nvGrpSpPr>
        <p:grpSpPr>
          <a:xfrm>
            <a:off x="2301025" y="5059836"/>
            <a:ext cx="337181" cy="246221"/>
            <a:chOff x="7315128" y="6442299"/>
            <a:chExt cx="270251" cy="167562"/>
          </a:xfrm>
        </p:grpSpPr>
        <p:sp>
          <p:nvSpPr>
            <p:cNvPr id="23" name="Oval 22"/>
            <p:cNvSpPr/>
            <p:nvPr/>
          </p:nvSpPr>
          <p:spPr>
            <a:xfrm>
              <a:off x="7373101" y="6471633"/>
              <a:ext cx="151649" cy="128133"/>
            </a:xfrm>
            <a:prstGeom prst="ellipse">
              <a:avLst/>
            </a:prstGeom>
            <a:solidFill>
              <a:schemeClr val="accent6">
                <a:lumMod val="5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4" name="TextBox 23"/>
            <p:cNvSpPr txBox="1"/>
            <p:nvPr/>
          </p:nvSpPr>
          <p:spPr>
            <a:xfrm>
              <a:off x="7315128" y="6442299"/>
              <a:ext cx="270251" cy="167562"/>
            </a:xfrm>
            <a:prstGeom prst="rect">
              <a:avLst/>
            </a:prstGeom>
            <a:noFill/>
          </p:spPr>
          <p:txBody>
            <a:bodyPr wrap="square" rtlCol="0">
              <a:spAutoFit/>
            </a:bodyPr>
            <a:lstStyle/>
            <a:p>
              <a:r>
                <a:rPr lang="en-US" sz="1000" b="1" dirty="0" smtClean="0">
                  <a:solidFill>
                    <a:schemeClr val="accent3"/>
                  </a:solidFill>
                </a:rPr>
                <a:t>10</a:t>
              </a:r>
              <a:endParaRPr lang="en-US" sz="1000" b="1" dirty="0">
                <a:solidFill>
                  <a:schemeClr val="accent3"/>
                </a:solidFill>
              </a:endParaRPr>
            </a:p>
          </p:txBody>
        </p:sp>
      </p:grpSp>
      <p:grpSp>
        <p:nvGrpSpPr>
          <p:cNvPr id="25" name="Group 80"/>
          <p:cNvGrpSpPr/>
          <p:nvPr/>
        </p:nvGrpSpPr>
        <p:grpSpPr>
          <a:xfrm>
            <a:off x="1264075" y="4296606"/>
            <a:ext cx="264254" cy="246221"/>
            <a:chOff x="7333942" y="6403763"/>
            <a:chExt cx="283075" cy="238879"/>
          </a:xfrm>
        </p:grpSpPr>
        <p:sp>
          <p:nvSpPr>
            <p:cNvPr id="26" name="Oval 25"/>
            <p:cNvSpPr/>
            <p:nvPr/>
          </p:nvSpPr>
          <p:spPr>
            <a:xfrm>
              <a:off x="7373101" y="6471633"/>
              <a:ext cx="151649" cy="128133"/>
            </a:xfrm>
            <a:prstGeom prst="ellipse">
              <a:avLst/>
            </a:prstGeom>
            <a:solidFill>
              <a:schemeClr val="accent6">
                <a:lumMod val="5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TextBox 26"/>
            <p:cNvSpPr txBox="1"/>
            <p:nvPr/>
          </p:nvSpPr>
          <p:spPr>
            <a:xfrm>
              <a:off x="7333942" y="6403763"/>
              <a:ext cx="283075" cy="238879"/>
            </a:xfrm>
            <a:prstGeom prst="rect">
              <a:avLst/>
            </a:prstGeom>
            <a:noFill/>
          </p:spPr>
          <p:txBody>
            <a:bodyPr wrap="square" rtlCol="0">
              <a:spAutoFit/>
            </a:bodyPr>
            <a:lstStyle/>
            <a:p>
              <a:r>
                <a:rPr lang="en-US" sz="1000" b="1" dirty="0" smtClean="0">
                  <a:solidFill>
                    <a:schemeClr val="accent3"/>
                  </a:solidFill>
                </a:rPr>
                <a:t>6</a:t>
              </a:r>
              <a:endParaRPr lang="en-US" sz="1000" b="1" dirty="0">
                <a:solidFill>
                  <a:schemeClr val="accent3"/>
                </a:solidFill>
              </a:endParaRPr>
            </a:p>
          </p:txBody>
        </p:sp>
      </p:grpSp>
      <p:grpSp>
        <p:nvGrpSpPr>
          <p:cNvPr id="28" name="Group 89"/>
          <p:cNvGrpSpPr/>
          <p:nvPr/>
        </p:nvGrpSpPr>
        <p:grpSpPr>
          <a:xfrm>
            <a:off x="3776672" y="5056618"/>
            <a:ext cx="252282" cy="246221"/>
            <a:chOff x="5698457" y="6436814"/>
            <a:chExt cx="252282" cy="246221"/>
          </a:xfrm>
        </p:grpSpPr>
        <p:sp>
          <p:nvSpPr>
            <p:cNvPr id="29" name="Oval 28"/>
            <p:cNvSpPr/>
            <p:nvPr/>
          </p:nvSpPr>
          <p:spPr>
            <a:xfrm>
              <a:off x="5764521" y="6497797"/>
              <a:ext cx="112277" cy="135485"/>
            </a:xfrm>
            <a:prstGeom prst="ellipse">
              <a:avLst/>
            </a:prstGeom>
            <a:solidFill>
              <a:schemeClr val="accent6">
                <a:lumMod val="5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TextBox 29"/>
            <p:cNvSpPr txBox="1"/>
            <p:nvPr/>
          </p:nvSpPr>
          <p:spPr>
            <a:xfrm>
              <a:off x="5698457" y="6436814"/>
              <a:ext cx="252282" cy="246221"/>
            </a:xfrm>
            <a:prstGeom prst="rect">
              <a:avLst/>
            </a:prstGeom>
            <a:noFill/>
          </p:spPr>
          <p:txBody>
            <a:bodyPr wrap="square" rtlCol="0">
              <a:spAutoFit/>
            </a:bodyPr>
            <a:lstStyle/>
            <a:p>
              <a:r>
                <a:rPr lang="en-US" sz="1000" b="1" dirty="0" smtClean="0">
                  <a:solidFill>
                    <a:schemeClr val="accent3"/>
                  </a:solidFill>
                </a:rPr>
                <a:t>3</a:t>
              </a:r>
              <a:endParaRPr lang="en-US" sz="1000" b="1" dirty="0">
                <a:solidFill>
                  <a:schemeClr val="accent3"/>
                </a:solidFill>
              </a:endParaRPr>
            </a:p>
          </p:txBody>
        </p:sp>
      </p:grpSp>
      <p:grpSp>
        <p:nvGrpSpPr>
          <p:cNvPr id="31" name="Group 98"/>
          <p:cNvGrpSpPr/>
          <p:nvPr/>
        </p:nvGrpSpPr>
        <p:grpSpPr>
          <a:xfrm>
            <a:off x="5388187" y="4036618"/>
            <a:ext cx="337181" cy="246221"/>
            <a:chOff x="7322762" y="6448781"/>
            <a:chExt cx="270251" cy="167562"/>
          </a:xfrm>
        </p:grpSpPr>
        <p:sp>
          <p:nvSpPr>
            <p:cNvPr id="32" name="Oval 31"/>
            <p:cNvSpPr/>
            <p:nvPr/>
          </p:nvSpPr>
          <p:spPr>
            <a:xfrm>
              <a:off x="7373101" y="6471633"/>
              <a:ext cx="151649" cy="128133"/>
            </a:xfrm>
            <a:prstGeom prst="ellipse">
              <a:avLst/>
            </a:prstGeom>
            <a:solidFill>
              <a:schemeClr val="accent6">
                <a:lumMod val="5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000" dirty="0"/>
            </a:p>
          </p:txBody>
        </p:sp>
        <p:sp>
          <p:nvSpPr>
            <p:cNvPr id="33" name="TextBox 32"/>
            <p:cNvSpPr txBox="1"/>
            <p:nvPr/>
          </p:nvSpPr>
          <p:spPr>
            <a:xfrm>
              <a:off x="7322762" y="6448781"/>
              <a:ext cx="270251" cy="167562"/>
            </a:xfrm>
            <a:prstGeom prst="rect">
              <a:avLst/>
            </a:prstGeom>
            <a:noFill/>
          </p:spPr>
          <p:txBody>
            <a:bodyPr wrap="square" rtlCol="0">
              <a:spAutoFit/>
            </a:bodyPr>
            <a:lstStyle/>
            <a:p>
              <a:r>
                <a:rPr lang="en-US" sz="1000" b="1" dirty="0" smtClean="0">
                  <a:solidFill>
                    <a:schemeClr val="accent3"/>
                  </a:solidFill>
                </a:rPr>
                <a:t>18</a:t>
              </a:r>
              <a:endParaRPr lang="en-US" sz="1000" b="1" dirty="0">
                <a:solidFill>
                  <a:schemeClr val="accent3"/>
                </a:solidFill>
              </a:endParaRPr>
            </a:p>
          </p:txBody>
        </p:sp>
      </p:grpSp>
      <p:grpSp>
        <p:nvGrpSpPr>
          <p:cNvPr id="34" name="Group 101"/>
          <p:cNvGrpSpPr/>
          <p:nvPr/>
        </p:nvGrpSpPr>
        <p:grpSpPr>
          <a:xfrm>
            <a:off x="2932165" y="3630028"/>
            <a:ext cx="337181" cy="246221"/>
            <a:chOff x="7315128" y="6442299"/>
            <a:chExt cx="270251" cy="167562"/>
          </a:xfrm>
        </p:grpSpPr>
        <p:sp>
          <p:nvSpPr>
            <p:cNvPr id="35" name="Oval 34"/>
            <p:cNvSpPr/>
            <p:nvPr/>
          </p:nvSpPr>
          <p:spPr>
            <a:xfrm>
              <a:off x="7373101" y="6471633"/>
              <a:ext cx="151649" cy="128133"/>
            </a:xfrm>
            <a:prstGeom prst="ellipse">
              <a:avLst/>
            </a:prstGeom>
            <a:solidFill>
              <a:schemeClr val="accent6">
                <a:lumMod val="5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36" name="TextBox 35"/>
            <p:cNvSpPr txBox="1"/>
            <p:nvPr/>
          </p:nvSpPr>
          <p:spPr>
            <a:xfrm>
              <a:off x="7315128" y="6442299"/>
              <a:ext cx="270251" cy="167562"/>
            </a:xfrm>
            <a:prstGeom prst="rect">
              <a:avLst/>
            </a:prstGeom>
            <a:noFill/>
          </p:spPr>
          <p:txBody>
            <a:bodyPr wrap="square" rtlCol="0">
              <a:spAutoFit/>
            </a:bodyPr>
            <a:lstStyle/>
            <a:p>
              <a:r>
                <a:rPr lang="en-US" sz="1000" b="1" dirty="0" smtClean="0">
                  <a:solidFill>
                    <a:schemeClr val="accent3"/>
                  </a:solidFill>
                </a:rPr>
                <a:t>11</a:t>
              </a:r>
              <a:endParaRPr lang="en-US" sz="1000" b="1" dirty="0">
                <a:solidFill>
                  <a:schemeClr val="accent3"/>
                </a:solidFill>
              </a:endParaRPr>
            </a:p>
          </p:txBody>
        </p:sp>
      </p:grpSp>
      <p:grpSp>
        <p:nvGrpSpPr>
          <p:cNvPr id="37" name="Group 104"/>
          <p:cNvGrpSpPr/>
          <p:nvPr/>
        </p:nvGrpSpPr>
        <p:grpSpPr>
          <a:xfrm>
            <a:off x="4062594" y="4565906"/>
            <a:ext cx="337181" cy="246221"/>
            <a:chOff x="7315132" y="6442299"/>
            <a:chExt cx="270251" cy="167562"/>
          </a:xfrm>
        </p:grpSpPr>
        <p:sp>
          <p:nvSpPr>
            <p:cNvPr id="38" name="Oval 37"/>
            <p:cNvSpPr/>
            <p:nvPr/>
          </p:nvSpPr>
          <p:spPr>
            <a:xfrm>
              <a:off x="7373101" y="6471633"/>
              <a:ext cx="151649" cy="128133"/>
            </a:xfrm>
            <a:prstGeom prst="ellipse">
              <a:avLst/>
            </a:prstGeom>
            <a:solidFill>
              <a:schemeClr val="accent6">
                <a:lumMod val="5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39" name="TextBox 38"/>
            <p:cNvSpPr txBox="1"/>
            <p:nvPr/>
          </p:nvSpPr>
          <p:spPr>
            <a:xfrm>
              <a:off x="7315132" y="6442299"/>
              <a:ext cx="270251" cy="167562"/>
            </a:xfrm>
            <a:prstGeom prst="rect">
              <a:avLst/>
            </a:prstGeom>
            <a:noFill/>
          </p:spPr>
          <p:txBody>
            <a:bodyPr wrap="square" rtlCol="0">
              <a:spAutoFit/>
            </a:bodyPr>
            <a:lstStyle/>
            <a:p>
              <a:r>
                <a:rPr lang="en-US" sz="1000" b="1" dirty="0" smtClean="0">
                  <a:solidFill>
                    <a:schemeClr val="accent3"/>
                  </a:solidFill>
                </a:rPr>
                <a:t>13</a:t>
              </a:r>
              <a:endParaRPr lang="en-US" sz="1000" b="1" dirty="0">
                <a:solidFill>
                  <a:schemeClr val="accent3"/>
                </a:solidFill>
              </a:endParaRPr>
            </a:p>
          </p:txBody>
        </p:sp>
      </p:grpSp>
      <p:grpSp>
        <p:nvGrpSpPr>
          <p:cNvPr id="40" name="Group 107"/>
          <p:cNvGrpSpPr/>
          <p:nvPr/>
        </p:nvGrpSpPr>
        <p:grpSpPr>
          <a:xfrm>
            <a:off x="3939263" y="4730570"/>
            <a:ext cx="337181" cy="246221"/>
            <a:chOff x="7315128" y="6442299"/>
            <a:chExt cx="270251" cy="167562"/>
          </a:xfrm>
        </p:grpSpPr>
        <p:sp>
          <p:nvSpPr>
            <p:cNvPr id="41" name="Oval 40"/>
            <p:cNvSpPr/>
            <p:nvPr/>
          </p:nvSpPr>
          <p:spPr>
            <a:xfrm>
              <a:off x="7373101" y="6471633"/>
              <a:ext cx="151649" cy="128133"/>
            </a:xfrm>
            <a:prstGeom prst="ellipse">
              <a:avLst/>
            </a:prstGeom>
            <a:solidFill>
              <a:schemeClr val="accent6">
                <a:lumMod val="5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42" name="TextBox 41"/>
            <p:cNvSpPr txBox="1"/>
            <p:nvPr/>
          </p:nvSpPr>
          <p:spPr>
            <a:xfrm>
              <a:off x="7315128" y="6442299"/>
              <a:ext cx="270251" cy="167562"/>
            </a:xfrm>
            <a:prstGeom prst="rect">
              <a:avLst/>
            </a:prstGeom>
            <a:noFill/>
          </p:spPr>
          <p:txBody>
            <a:bodyPr wrap="square" rtlCol="0">
              <a:spAutoFit/>
            </a:bodyPr>
            <a:lstStyle/>
            <a:p>
              <a:r>
                <a:rPr lang="en-US" sz="1000" b="1" dirty="0" smtClean="0">
                  <a:solidFill>
                    <a:schemeClr val="accent3"/>
                  </a:solidFill>
                </a:rPr>
                <a:t>15</a:t>
              </a:r>
              <a:endParaRPr lang="en-US" sz="1000" b="1" dirty="0">
                <a:solidFill>
                  <a:schemeClr val="accent3"/>
                </a:solidFill>
              </a:endParaRPr>
            </a:p>
          </p:txBody>
        </p:sp>
      </p:grpSp>
      <p:grpSp>
        <p:nvGrpSpPr>
          <p:cNvPr id="43" name="Group 110"/>
          <p:cNvGrpSpPr/>
          <p:nvPr/>
        </p:nvGrpSpPr>
        <p:grpSpPr>
          <a:xfrm>
            <a:off x="3844821" y="4546170"/>
            <a:ext cx="337181" cy="246221"/>
            <a:chOff x="7315128" y="6442299"/>
            <a:chExt cx="270251" cy="167562"/>
          </a:xfrm>
        </p:grpSpPr>
        <p:sp>
          <p:nvSpPr>
            <p:cNvPr id="44" name="Oval 43"/>
            <p:cNvSpPr/>
            <p:nvPr/>
          </p:nvSpPr>
          <p:spPr>
            <a:xfrm>
              <a:off x="7373101" y="6471633"/>
              <a:ext cx="151649" cy="128133"/>
            </a:xfrm>
            <a:prstGeom prst="ellipse">
              <a:avLst/>
            </a:prstGeom>
            <a:solidFill>
              <a:schemeClr val="accent6">
                <a:lumMod val="5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45" name="TextBox 44"/>
            <p:cNvSpPr txBox="1"/>
            <p:nvPr/>
          </p:nvSpPr>
          <p:spPr>
            <a:xfrm>
              <a:off x="7315128" y="6442299"/>
              <a:ext cx="270251" cy="167562"/>
            </a:xfrm>
            <a:prstGeom prst="rect">
              <a:avLst/>
            </a:prstGeom>
            <a:noFill/>
          </p:spPr>
          <p:txBody>
            <a:bodyPr wrap="square" rtlCol="0">
              <a:spAutoFit/>
            </a:bodyPr>
            <a:lstStyle/>
            <a:p>
              <a:r>
                <a:rPr lang="en-US" sz="1000" b="1" dirty="0" smtClean="0">
                  <a:solidFill>
                    <a:schemeClr val="accent3"/>
                  </a:solidFill>
                </a:rPr>
                <a:t>14</a:t>
              </a:r>
              <a:endParaRPr lang="en-US" sz="1000" b="1" dirty="0">
                <a:solidFill>
                  <a:schemeClr val="accent3"/>
                </a:solidFill>
              </a:endParaRPr>
            </a:p>
          </p:txBody>
        </p:sp>
      </p:grpSp>
      <p:sp>
        <p:nvSpPr>
          <p:cNvPr id="47" name="Isosceles Triangle 46"/>
          <p:cNvSpPr/>
          <p:nvPr/>
        </p:nvSpPr>
        <p:spPr>
          <a:xfrm>
            <a:off x="3748943" y="5552331"/>
            <a:ext cx="42679" cy="47124"/>
          </a:xfrm>
          <a:prstGeom prst="triangle">
            <a:avLst/>
          </a:prstGeom>
          <a:solidFill>
            <a:srgbClr val="000066"/>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Oval 47"/>
          <p:cNvSpPr/>
          <p:nvPr/>
        </p:nvSpPr>
        <p:spPr>
          <a:xfrm>
            <a:off x="3858013" y="5521570"/>
            <a:ext cx="42679" cy="47124"/>
          </a:xfrm>
          <a:prstGeom prst="ellipse">
            <a:avLst/>
          </a:prstGeom>
          <a:solidFill>
            <a:srgbClr val="FFFF00"/>
          </a:solidFill>
          <a:ln>
            <a:solidFill>
              <a:srgbClr val="FFFF00"/>
            </a:solidFill>
          </a:ln>
          <a:effectLst>
            <a:outerShdw blurRad="40000" dist="23000" dir="5400000" rotWithShape="0">
              <a:srgbClr val="3366FF">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49" name="Group 50"/>
          <p:cNvGrpSpPr/>
          <p:nvPr/>
        </p:nvGrpSpPr>
        <p:grpSpPr>
          <a:xfrm>
            <a:off x="3907843" y="5120999"/>
            <a:ext cx="252282" cy="246221"/>
            <a:chOff x="7318068" y="6407869"/>
            <a:chExt cx="270251" cy="238879"/>
          </a:xfrm>
        </p:grpSpPr>
        <p:sp>
          <p:nvSpPr>
            <p:cNvPr id="50" name="Oval 49"/>
            <p:cNvSpPr/>
            <p:nvPr/>
          </p:nvSpPr>
          <p:spPr>
            <a:xfrm>
              <a:off x="7373101" y="6471633"/>
              <a:ext cx="151649" cy="128133"/>
            </a:xfrm>
            <a:prstGeom prst="ellipse">
              <a:avLst/>
            </a:prstGeom>
            <a:solidFill>
              <a:schemeClr val="accent6">
                <a:lumMod val="5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TextBox 50"/>
            <p:cNvSpPr txBox="1"/>
            <p:nvPr/>
          </p:nvSpPr>
          <p:spPr>
            <a:xfrm>
              <a:off x="7318068" y="6407869"/>
              <a:ext cx="270251" cy="238879"/>
            </a:xfrm>
            <a:prstGeom prst="rect">
              <a:avLst/>
            </a:prstGeom>
            <a:noFill/>
          </p:spPr>
          <p:txBody>
            <a:bodyPr wrap="square" rtlCol="0">
              <a:spAutoFit/>
            </a:bodyPr>
            <a:lstStyle/>
            <a:p>
              <a:pPr algn="ctr"/>
              <a:r>
                <a:rPr lang="en-US" sz="1000" b="1" dirty="0" smtClean="0">
                  <a:solidFill>
                    <a:schemeClr val="accent3"/>
                  </a:solidFill>
                </a:rPr>
                <a:t>1</a:t>
              </a:r>
              <a:endParaRPr lang="en-US" sz="1000" b="1" dirty="0">
                <a:solidFill>
                  <a:schemeClr val="accent3"/>
                </a:solidFill>
              </a:endParaRPr>
            </a:p>
          </p:txBody>
        </p:sp>
      </p:grpSp>
      <p:grpSp>
        <p:nvGrpSpPr>
          <p:cNvPr id="52" name="Group 116"/>
          <p:cNvGrpSpPr/>
          <p:nvPr/>
        </p:nvGrpSpPr>
        <p:grpSpPr>
          <a:xfrm>
            <a:off x="6231988" y="5513419"/>
            <a:ext cx="337181" cy="246221"/>
            <a:chOff x="7330396" y="6448781"/>
            <a:chExt cx="270251" cy="167562"/>
          </a:xfrm>
        </p:grpSpPr>
        <p:sp>
          <p:nvSpPr>
            <p:cNvPr id="53" name="Oval 52"/>
            <p:cNvSpPr/>
            <p:nvPr/>
          </p:nvSpPr>
          <p:spPr>
            <a:xfrm>
              <a:off x="7373101" y="6471633"/>
              <a:ext cx="151649" cy="128133"/>
            </a:xfrm>
            <a:prstGeom prst="ellipse">
              <a:avLst/>
            </a:prstGeom>
            <a:solidFill>
              <a:schemeClr val="accent6">
                <a:lumMod val="5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54" name="TextBox 53"/>
            <p:cNvSpPr txBox="1"/>
            <p:nvPr/>
          </p:nvSpPr>
          <p:spPr>
            <a:xfrm>
              <a:off x="7330396" y="6448781"/>
              <a:ext cx="270251" cy="167562"/>
            </a:xfrm>
            <a:prstGeom prst="rect">
              <a:avLst/>
            </a:prstGeom>
            <a:noFill/>
          </p:spPr>
          <p:txBody>
            <a:bodyPr wrap="square" rtlCol="0">
              <a:spAutoFit/>
            </a:bodyPr>
            <a:lstStyle/>
            <a:p>
              <a:r>
                <a:rPr lang="en-US" sz="1000" b="1" dirty="0" smtClean="0">
                  <a:solidFill>
                    <a:schemeClr val="accent3"/>
                  </a:solidFill>
                </a:rPr>
                <a:t>19</a:t>
              </a:r>
              <a:endParaRPr lang="en-US" sz="1000" b="1" dirty="0">
                <a:solidFill>
                  <a:schemeClr val="accent3"/>
                </a:solidFill>
              </a:endParaRPr>
            </a:p>
          </p:txBody>
        </p:sp>
      </p:grpSp>
      <p:grpSp>
        <p:nvGrpSpPr>
          <p:cNvPr id="56" name="Group 83"/>
          <p:cNvGrpSpPr/>
          <p:nvPr/>
        </p:nvGrpSpPr>
        <p:grpSpPr>
          <a:xfrm>
            <a:off x="3627421" y="5410887"/>
            <a:ext cx="252282" cy="246221"/>
            <a:chOff x="7313535" y="6403763"/>
            <a:chExt cx="270251" cy="238879"/>
          </a:xfrm>
        </p:grpSpPr>
        <p:sp>
          <p:nvSpPr>
            <p:cNvPr id="57" name="Oval 56"/>
            <p:cNvSpPr/>
            <p:nvPr/>
          </p:nvSpPr>
          <p:spPr>
            <a:xfrm>
              <a:off x="7373101" y="6471633"/>
              <a:ext cx="151649" cy="128133"/>
            </a:xfrm>
            <a:prstGeom prst="ellipse">
              <a:avLst/>
            </a:prstGeom>
            <a:solidFill>
              <a:schemeClr val="accent6">
                <a:lumMod val="5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 name="TextBox 57"/>
            <p:cNvSpPr txBox="1"/>
            <p:nvPr/>
          </p:nvSpPr>
          <p:spPr>
            <a:xfrm>
              <a:off x="7313535" y="6403763"/>
              <a:ext cx="270251" cy="238879"/>
            </a:xfrm>
            <a:prstGeom prst="rect">
              <a:avLst/>
            </a:prstGeom>
            <a:noFill/>
          </p:spPr>
          <p:txBody>
            <a:bodyPr wrap="square" rtlCol="0">
              <a:spAutoFit/>
            </a:bodyPr>
            <a:lstStyle/>
            <a:p>
              <a:r>
                <a:rPr lang="en-US" sz="1000" b="1" dirty="0" smtClean="0">
                  <a:solidFill>
                    <a:schemeClr val="accent3"/>
                  </a:solidFill>
                </a:rPr>
                <a:t>2</a:t>
              </a:r>
              <a:endParaRPr lang="en-US" sz="1000" b="1" dirty="0">
                <a:solidFill>
                  <a:schemeClr val="accent3"/>
                </a:solidFill>
              </a:endParaRPr>
            </a:p>
          </p:txBody>
        </p:sp>
      </p:grpSp>
      <p:grpSp>
        <p:nvGrpSpPr>
          <p:cNvPr id="59" name="Group 89"/>
          <p:cNvGrpSpPr/>
          <p:nvPr/>
        </p:nvGrpSpPr>
        <p:grpSpPr>
          <a:xfrm>
            <a:off x="3757622" y="5370943"/>
            <a:ext cx="252282" cy="246221"/>
            <a:chOff x="5698457" y="6436814"/>
            <a:chExt cx="252282" cy="246221"/>
          </a:xfrm>
        </p:grpSpPr>
        <p:sp>
          <p:nvSpPr>
            <p:cNvPr id="60" name="Oval 59"/>
            <p:cNvSpPr/>
            <p:nvPr/>
          </p:nvSpPr>
          <p:spPr>
            <a:xfrm>
              <a:off x="5764521" y="6497797"/>
              <a:ext cx="112277" cy="135485"/>
            </a:xfrm>
            <a:prstGeom prst="ellipse">
              <a:avLst/>
            </a:prstGeom>
            <a:solidFill>
              <a:schemeClr val="accent6">
                <a:lumMod val="5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TextBox 60"/>
            <p:cNvSpPr txBox="1"/>
            <p:nvPr/>
          </p:nvSpPr>
          <p:spPr>
            <a:xfrm>
              <a:off x="5698457" y="6436814"/>
              <a:ext cx="252282" cy="246221"/>
            </a:xfrm>
            <a:prstGeom prst="rect">
              <a:avLst/>
            </a:prstGeom>
            <a:noFill/>
          </p:spPr>
          <p:txBody>
            <a:bodyPr wrap="square" rtlCol="0">
              <a:spAutoFit/>
            </a:bodyPr>
            <a:lstStyle/>
            <a:p>
              <a:r>
                <a:rPr lang="en-US" sz="1000" b="1" dirty="0" smtClean="0">
                  <a:solidFill>
                    <a:schemeClr val="accent3"/>
                  </a:solidFill>
                </a:rPr>
                <a:t>4</a:t>
              </a:r>
              <a:endParaRPr lang="en-US" sz="1000" b="1" dirty="0">
                <a:solidFill>
                  <a:schemeClr val="accent3"/>
                </a:solidFill>
              </a:endParaRPr>
            </a:p>
          </p:txBody>
        </p:sp>
      </p:grpSp>
      <p:grpSp>
        <p:nvGrpSpPr>
          <p:cNvPr id="62" name="Group 56"/>
          <p:cNvGrpSpPr/>
          <p:nvPr/>
        </p:nvGrpSpPr>
        <p:grpSpPr>
          <a:xfrm>
            <a:off x="3851391" y="5257839"/>
            <a:ext cx="264254" cy="246221"/>
            <a:chOff x="7313535" y="6403765"/>
            <a:chExt cx="283075" cy="238879"/>
          </a:xfrm>
        </p:grpSpPr>
        <p:sp>
          <p:nvSpPr>
            <p:cNvPr id="63" name="Oval 62"/>
            <p:cNvSpPr/>
            <p:nvPr/>
          </p:nvSpPr>
          <p:spPr>
            <a:xfrm>
              <a:off x="7373101" y="6471633"/>
              <a:ext cx="151649" cy="128133"/>
            </a:xfrm>
            <a:prstGeom prst="ellipse">
              <a:avLst/>
            </a:prstGeom>
            <a:solidFill>
              <a:schemeClr val="accent6">
                <a:lumMod val="5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4" name="TextBox 63"/>
            <p:cNvSpPr txBox="1"/>
            <p:nvPr/>
          </p:nvSpPr>
          <p:spPr>
            <a:xfrm>
              <a:off x="7313535" y="6403765"/>
              <a:ext cx="283075" cy="238879"/>
            </a:xfrm>
            <a:prstGeom prst="rect">
              <a:avLst/>
            </a:prstGeom>
            <a:noFill/>
          </p:spPr>
          <p:txBody>
            <a:bodyPr wrap="square" rtlCol="0">
              <a:spAutoFit/>
            </a:bodyPr>
            <a:lstStyle/>
            <a:p>
              <a:r>
                <a:rPr lang="en-US" sz="1000" b="1" dirty="0" smtClean="0">
                  <a:solidFill>
                    <a:schemeClr val="accent3"/>
                  </a:solidFill>
                </a:rPr>
                <a:t>5</a:t>
              </a:r>
              <a:endParaRPr lang="en-US" sz="1000" b="1" dirty="0">
                <a:solidFill>
                  <a:schemeClr val="accent3"/>
                </a:solidFill>
              </a:endParaRPr>
            </a:p>
          </p:txBody>
        </p:sp>
      </p:grpSp>
      <p:sp>
        <p:nvSpPr>
          <p:cNvPr id="65" name="TextBox 64"/>
          <p:cNvSpPr txBox="1"/>
          <p:nvPr/>
        </p:nvSpPr>
        <p:spPr>
          <a:xfrm>
            <a:off x="107576" y="905762"/>
            <a:ext cx="6414247" cy="954107"/>
          </a:xfrm>
          <a:prstGeom prst="rect">
            <a:avLst/>
          </a:prstGeom>
          <a:noFill/>
        </p:spPr>
        <p:txBody>
          <a:bodyPr wrap="square" rtlCol="0">
            <a:spAutoFit/>
          </a:bodyPr>
          <a:lstStyle/>
          <a:p>
            <a:r>
              <a:rPr lang="en-ZA" sz="1400" b="1" dirty="0" smtClean="0">
                <a:solidFill>
                  <a:schemeClr val="accent6">
                    <a:lumMod val="75000"/>
                  </a:schemeClr>
                </a:solidFill>
              </a:rPr>
              <a:t>C = Combined sales, marketing, distribution and manufacturing centres</a:t>
            </a:r>
          </a:p>
          <a:p>
            <a:r>
              <a:rPr lang="en-ZA" sz="1400" b="1" dirty="0" smtClean="0">
                <a:solidFill>
                  <a:srgbClr val="00B050"/>
                </a:solidFill>
              </a:rPr>
              <a:t>G = Group headquarters</a:t>
            </a:r>
          </a:p>
          <a:p>
            <a:r>
              <a:rPr lang="en-ZA" sz="1400" b="1" dirty="0" smtClean="0">
                <a:solidFill>
                  <a:srgbClr val="C00000"/>
                </a:solidFill>
              </a:rPr>
              <a:t>M = Manufacturing centres</a:t>
            </a:r>
          </a:p>
          <a:p>
            <a:r>
              <a:rPr lang="en-ZA" sz="1400" b="1" dirty="0" smtClean="0">
                <a:solidFill>
                  <a:srgbClr val="002060"/>
                </a:solidFill>
              </a:rPr>
              <a:t>S = Sales, marketing and distribution centres</a:t>
            </a:r>
            <a:endParaRPr lang="en-ZA" sz="1400" b="1" dirty="0">
              <a:solidFill>
                <a:srgbClr val="002060"/>
              </a:solidFill>
            </a:endParaRPr>
          </a:p>
        </p:txBody>
      </p:sp>
      <p:grpSp>
        <p:nvGrpSpPr>
          <p:cNvPr id="69" name="Group 116"/>
          <p:cNvGrpSpPr/>
          <p:nvPr/>
        </p:nvGrpSpPr>
        <p:grpSpPr>
          <a:xfrm>
            <a:off x="6403438" y="5399119"/>
            <a:ext cx="337181" cy="246221"/>
            <a:chOff x="7330396" y="6448781"/>
            <a:chExt cx="270251" cy="167562"/>
          </a:xfrm>
        </p:grpSpPr>
        <p:sp>
          <p:nvSpPr>
            <p:cNvPr id="70" name="Oval 69"/>
            <p:cNvSpPr/>
            <p:nvPr/>
          </p:nvSpPr>
          <p:spPr>
            <a:xfrm>
              <a:off x="7373101" y="6471633"/>
              <a:ext cx="151649" cy="128133"/>
            </a:xfrm>
            <a:prstGeom prst="ellipse">
              <a:avLst/>
            </a:prstGeom>
            <a:solidFill>
              <a:schemeClr val="accent6">
                <a:lumMod val="5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71" name="TextBox 70"/>
            <p:cNvSpPr txBox="1"/>
            <p:nvPr/>
          </p:nvSpPr>
          <p:spPr>
            <a:xfrm>
              <a:off x="7330396" y="6448781"/>
              <a:ext cx="270251" cy="167562"/>
            </a:xfrm>
            <a:prstGeom prst="rect">
              <a:avLst/>
            </a:prstGeom>
            <a:noFill/>
          </p:spPr>
          <p:txBody>
            <a:bodyPr wrap="square" rtlCol="0">
              <a:spAutoFit/>
            </a:bodyPr>
            <a:lstStyle/>
            <a:p>
              <a:r>
                <a:rPr lang="en-US" sz="1000" b="1" dirty="0" smtClean="0">
                  <a:solidFill>
                    <a:schemeClr val="accent3"/>
                  </a:solidFill>
                </a:rPr>
                <a:t>20</a:t>
              </a:r>
              <a:endParaRPr lang="en-US" sz="1000" b="1" dirty="0">
                <a:solidFill>
                  <a:schemeClr val="accent3"/>
                </a:solidFill>
              </a:endParaRPr>
            </a:p>
          </p:txBody>
        </p:sp>
      </p:gr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Prospects in Solids Manufacturing at the Port Elizabeth Site</a:t>
            </a:r>
            <a:endParaRPr lang="en-ZA" dirty="0"/>
          </a:p>
        </p:txBody>
      </p:sp>
      <p:sp>
        <p:nvSpPr>
          <p:cNvPr id="3" name="TextBox 2"/>
          <p:cNvSpPr txBox="1"/>
          <p:nvPr/>
        </p:nvSpPr>
        <p:spPr>
          <a:xfrm>
            <a:off x="308574" y="1025515"/>
            <a:ext cx="8445461" cy="5644226"/>
          </a:xfrm>
          <a:prstGeom prst="rect">
            <a:avLst/>
          </a:prstGeom>
        </p:spPr>
        <p:txBody>
          <a:bodyPr vert="horz" wrap="square" lIns="91440" tIns="45720" rIns="91440" bIns="45720" rtlCol="0" anchor="t" anchorCtr="0">
            <a:normAutofit/>
          </a:bodyPr>
          <a:lstStyle/>
          <a:p>
            <a:pPr marL="268288" marR="0" indent="-268288" algn="l" defTabSz="914400" rtl="0" eaLnBrk="1" fontAlgn="auto" latinLnBrk="0" hangingPunct="1">
              <a:lnSpc>
                <a:spcPct val="100000"/>
              </a:lnSpc>
              <a:spcBef>
                <a:spcPct val="0"/>
              </a:spcBef>
              <a:spcAft>
                <a:spcPts val="0"/>
              </a:spcAft>
              <a:buClr>
                <a:schemeClr val="accent3">
                  <a:lumMod val="50000"/>
                </a:schemeClr>
              </a:buClr>
              <a:buSzPct val="120000"/>
              <a:buFont typeface="Calibri" pitchFamily="34" charset="0"/>
              <a:buChar char="•"/>
              <a:tabLst/>
            </a:pPr>
            <a:r>
              <a:rPr lang="en-ZA" sz="1600" b="1" noProof="0" dirty="0" smtClean="0">
                <a:ea typeface="+mj-ea"/>
                <a:cs typeface="+mj-cs"/>
              </a:rPr>
              <a:t>The redundant areas in Unit 3 will be converted into specialised manufacturing areas including</a:t>
            </a:r>
          </a:p>
          <a:p>
            <a:pPr marL="268288" marR="0" indent="-268288" algn="l" defTabSz="914400" rtl="0" eaLnBrk="1" fontAlgn="auto" latinLnBrk="0" hangingPunct="1">
              <a:lnSpc>
                <a:spcPct val="100000"/>
              </a:lnSpc>
              <a:spcBef>
                <a:spcPct val="0"/>
              </a:spcBef>
              <a:spcAft>
                <a:spcPts val="0"/>
              </a:spcAft>
              <a:buClr>
                <a:schemeClr val="accent3">
                  <a:lumMod val="50000"/>
                </a:schemeClr>
              </a:buClr>
              <a:buSzPct val="120000"/>
              <a:buFont typeface="Calibri" pitchFamily="34" charset="0"/>
              <a:buChar char="•"/>
              <a:tabLst/>
            </a:pPr>
            <a:endParaRPr lang="en-ZA" sz="1000" b="1" noProof="0" dirty="0" smtClean="0">
              <a:ea typeface="+mj-ea"/>
              <a:cs typeface="+mj-cs"/>
            </a:endParaRPr>
          </a:p>
          <a:p>
            <a:pPr marL="444500" lvl="1" indent="-176213">
              <a:spcBef>
                <a:spcPct val="0"/>
              </a:spcBef>
              <a:buClr>
                <a:schemeClr val="accent1">
                  <a:lumMod val="50000"/>
                </a:schemeClr>
              </a:buClr>
              <a:buSzPct val="80000"/>
              <a:buFont typeface="Wingdings 3" pitchFamily="18" charset="2"/>
              <a:buChar char="}"/>
            </a:pPr>
            <a:r>
              <a:rPr kumimoji="0" lang="en-ZA" sz="1400" b="0" i="0" u="none" strike="noStrike" kern="1200" cap="none" spc="0" normalizeH="0" baseline="0" dirty="0" smtClean="0">
                <a:ln>
                  <a:noFill/>
                </a:ln>
                <a:solidFill>
                  <a:schemeClr val="tx1"/>
                </a:solidFill>
                <a:effectLst/>
                <a:uLnTx/>
                <a:uFillTx/>
                <a:ea typeface="+mj-ea"/>
                <a:cs typeface="+mj-cs"/>
              </a:rPr>
              <a:t>High</a:t>
            </a:r>
            <a:r>
              <a:rPr kumimoji="0" lang="en-ZA" sz="1400" b="0" i="0" u="none" strike="noStrike" kern="1200" cap="none" spc="0" normalizeH="0" dirty="0" smtClean="0">
                <a:ln>
                  <a:noFill/>
                </a:ln>
                <a:solidFill>
                  <a:schemeClr val="tx1"/>
                </a:solidFill>
                <a:effectLst/>
                <a:uLnTx/>
                <a:uFillTx/>
                <a:ea typeface="+mj-ea"/>
                <a:cs typeface="+mj-cs"/>
              </a:rPr>
              <a:t> potency suite (HPS)</a:t>
            </a:r>
          </a:p>
          <a:p>
            <a:pPr marL="444500" lvl="1" indent="-176213">
              <a:spcBef>
                <a:spcPct val="0"/>
              </a:spcBef>
              <a:buClr>
                <a:schemeClr val="accent1">
                  <a:lumMod val="50000"/>
                </a:schemeClr>
              </a:buClr>
              <a:buSzPct val="80000"/>
              <a:buFont typeface="Wingdings 3" pitchFamily="18" charset="2"/>
              <a:buChar char="}"/>
            </a:pPr>
            <a:r>
              <a:rPr lang="en-ZA" sz="1400" dirty="0" smtClean="0">
                <a:ea typeface="+mj-ea"/>
                <a:cs typeface="+mj-cs"/>
              </a:rPr>
              <a:t>Toxic suite (TS)</a:t>
            </a:r>
          </a:p>
          <a:p>
            <a:pPr lvl="1">
              <a:spcBef>
                <a:spcPct val="0"/>
              </a:spcBef>
              <a:buFont typeface="Arial" pitchFamily="34" charset="0"/>
              <a:buChar char="•"/>
            </a:pPr>
            <a:endParaRPr lang="en-ZA" sz="1500" dirty="0" smtClean="0">
              <a:ea typeface="+mj-ea"/>
              <a:cs typeface="+mj-cs"/>
            </a:endParaRPr>
          </a:p>
          <a:p>
            <a:pPr marL="268288" indent="-268288">
              <a:spcBef>
                <a:spcPct val="0"/>
              </a:spcBef>
              <a:buClr>
                <a:schemeClr val="accent3">
                  <a:lumMod val="50000"/>
                </a:schemeClr>
              </a:buClr>
              <a:buSzPct val="120000"/>
              <a:buFont typeface="Calibri" pitchFamily="34" charset="0"/>
              <a:buChar char="•"/>
            </a:pPr>
            <a:r>
              <a:rPr lang="en-ZA" sz="1600" b="1" dirty="0" smtClean="0">
                <a:ea typeface="+mj-ea"/>
                <a:cs typeface="+mj-cs"/>
              </a:rPr>
              <a:t>Following approval of the final design, construction of the HPS and TS will commence in the 2012 year</a:t>
            </a:r>
          </a:p>
          <a:p>
            <a:pPr marL="268288" indent="-268288">
              <a:spcBef>
                <a:spcPct val="0"/>
              </a:spcBef>
              <a:buClr>
                <a:schemeClr val="accent3">
                  <a:lumMod val="50000"/>
                </a:schemeClr>
              </a:buClr>
              <a:buSzPct val="120000"/>
              <a:buFont typeface="Calibri" pitchFamily="34" charset="0"/>
              <a:buChar char="•"/>
            </a:pPr>
            <a:endParaRPr lang="en-ZA" sz="1000" b="1" dirty="0" smtClean="0">
              <a:ea typeface="+mj-ea"/>
              <a:cs typeface="+mj-cs"/>
            </a:endParaRPr>
          </a:p>
          <a:p>
            <a:pPr marL="444500" lvl="1" indent="-176213">
              <a:spcBef>
                <a:spcPct val="0"/>
              </a:spcBef>
              <a:buClr>
                <a:schemeClr val="accent1">
                  <a:lumMod val="50000"/>
                </a:schemeClr>
              </a:buClr>
              <a:buSzPct val="80000"/>
              <a:buFont typeface="Wingdings 3" pitchFamily="18" charset="2"/>
              <a:buChar char="}"/>
            </a:pPr>
            <a:r>
              <a:rPr lang="en-ZA" sz="1400" dirty="0" smtClean="0">
                <a:ea typeface="+mj-ea"/>
                <a:cs typeface="+mj-cs"/>
              </a:rPr>
              <a:t>High potency and toxic products both require contained manufacturing areas with the air handling and employee health, safety and protective clothing requirements being more stringent in a toxic manufacturing area</a:t>
            </a:r>
          </a:p>
          <a:p>
            <a:pPr lvl="1">
              <a:spcBef>
                <a:spcPct val="0"/>
              </a:spcBef>
            </a:pPr>
            <a:endParaRPr kumimoji="0" lang="en-ZA" sz="1500" b="0" i="0" u="none" strike="noStrike" kern="1200" cap="none" spc="0" normalizeH="0" dirty="0" smtClean="0">
              <a:ln>
                <a:noFill/>
              </a:ln>
              <a:solidFill>
                <a:schemeClr val="tx1"/>
              </a:solidFill>
              <a:effectLst/>
              <a:uLnTx/>
              <a:uFillTx/>
              <a:ea typeface="+mj-ea"/>
              <a:cs typeface="+mj-cs"/>
            </a:endParaRPr>
          </a:p>
          <a:p>
            <a:pPr marL="268288" indent="-268288">
              <a:spcBef>
                <a:spcPct val="0"/>
              </a:spcBef>
              <a:buClr>
                <a:schemeClr val="accent3">
                  <a:lumMod val="50000"/>
                </a:schemeClr>
              </a:buClr>
              <a:buSzPct val="120000"/>
              <a:buFont typeface="Calibri" pitchFamily="34" charset="0"/>
              <a:buChar char="•"/>
            </a:pPr>
            <a:r>
              <a:rPr lang="en-ZA" sz="1600" b="1" dirty="0" smtClean="0">
                <a:ea typeface="+mj-ea"/>
                <a:cs typeface="+mj-cs"/>
              </a:rPr>
              <a:t>Approximately 4 billion tablets will  be transferred into Unit 1, 2, HPS and TS including</a:t>
            </a:r>
          </a:p>
          <a:p>
            <a:pPr marL="268288" indent="-268288">
              <a:spcBef>
                <a:spcPct val="0"/>
              </a:spcBef>
              <a:buClr>
                <a:schemeClr val="accent3">
                  <a:lumMod val="50000"/>
                </a:schemeClr>
              </a:buClr>
              <a:buSzPct val="120000"/>
              <a:buFont typeface="Calibri" pitchFamily="34" charset="0"/>
              <a:buChar char="•"/>
            </a:pPr>
            <a:endParaRPr lang="en-ZA" sz="1000" b="1" dirty="0" smtClean="0">
              <a:ea typeface="+mj-ea"/>
              <a:cs typeface="+mj-cs"/>
            </a:endParaRPr>
          </a:p>
          <a:p>
            <a:pPr marL="444500" lvl="1" indent="-176213">
              <a:spcBef>
                <a:spcPct val="0"/>
              </a:spcBef>
              <a:buClr>
                <a:schemeClr val="accent1">
                  <a:lumMod val="50000"/>
                </a:schemeClr>
              </a:buClr>
              <a:buSzPct val="80000"/>
              <a:buFont typeface="Wingdings 3" pitchFamily="18" charset="2"/>
              <a:buChar char="}"/>
            </a:pPr>
            <a:r>
              <a:rPr lang="en-ZA" sz="1400" dirty="0" smtClean="0">
                <a:ea typeface="+mj-ea"/>
                <a:cs typeface="+mj-cs"/>
              </a:rPr>
              <a:t>Selected global brands from Europe</a:t>
            </a:r>
          </a:p>
          <a:p>
            <a:pPr marL="444500" lvl="1" indent="-176213">
              <a:spcBef>
                <a:spcPct val="0"/>
              </a:spcBef>
              <a:buClr>
                <a:schemeClr val="accent1">
                  <a:lumMod val="50000"/>
                </a:schemeClr>
              </a:buClr>
              <a:buSzPct val="80000"/>
              <a:buFont typeface="Wingdings 3" pitchFamily="18" charset="2"/>
              <a:buChar char="}"/>
            </a:pPr>
            <a:r>
              <a:rPr lang="en-ZA" sz="1400" dirty="0" smtClean="0">
                <a:ea typeface="+mj-ea"/>
                <a:cs typeface="+mj-cs"/>
              </a:rPr>
              <a:t>Selected products from Sigma</a:t>
            </a:r>
          </a:p>
          <a:p>
            <a:pPr lvl="1">
              <a:spcBef>
                <a:spcPct val="0"/>
              </a:spcBef>
            </a:pPr>
            <a:endParaRPr lang="en-ZA" sz="1500" dirty="0" smtClean="0">
              <a:ea typeface="+mj-ea"/>
              <a:cs typeface="+mj-cs"/>
            </a:endParaRPr>
          </a:p>
          <a:p>
            <a:pPr marL="268288" indent="-268288">
              <a:spcBef>
                <a:spcPct val="0"/>
              </a:spcBef>
              <a:buClr>
                <a:schemeClr val="accent3">
                  <a:lumMod val="50000"/>
                </a:schemeClr>
              </a:buClr>
              <a:buSzPct val="120000"/>
              <a:buFont typeface="Calibri" pitchFamily="34" charset="0"/>
              <a:buChar char="•"/>
            </a:pPr>
            <a:r>
              <a:rPr lang="en-ZA" sz="1600" b="1" dirty="0" smtClean="0">
                <a:ea typeface="+mj-ea"/>
                <a:cs typeface="+mj-cs"/>
              </a:rPr>
              <a:t>Transfer of these products to Port Elizabeth will almost double manufactured volumes to 8.8 billion tablets (currently 4.8 billion tablets are produced in Unit 1 and 2)</a:t>
            </a:r>
          </a:p>
          <a:p>
            <a:pPr>
              <a:spcBef>
                <a:spcPct val="0"/>
              </a:spcBef>
            </a:pPr>
            <a:endParaRPr lang="en-ZA" sz="1000" b="1" dirty="0" smtClean="0">
              <a:ea typeface="+mj-ea"/>
              <a:cs typeface="+mj-cs"/>
            </a:endParaRPr>
          </a:p>
          <a:p>
            <a:pPr marL="444500" lvl="1" indent="-176213">
              <a:spcBef>
                <a:spcPct val="0"/>
              </a:spcBef>
              <a:buClr>
                <a:schemeClr val="accent1">
                  <a:lumMod val="50000"/>
                </a:schemeClr>
              </a:buClr>
              <a:buSzPct val="80000"/>
              <a:buFont typeface="Wingdings 3" pitchFamily="18" charset="2"/>
              <a:buChar char="}"/>
            </a:pPr>
            <a:r>
              <a:rPr lang="en-ZA" sz="1400" dirty="0" smtClean="0">
                <a:ea typeface="+mj-ea"/>
                <a:cs typeface="+mj-cs"/>
              </a:rPr>
              <a:t>Economies of scale will be further improved</a:t>
            </a:r>
          </a:p>
          <a:p>
            <a:pPr marL="444500" lvl="1" indent="-176213">
              <a:spcBef>
                <a:spcPct val="0"/>
              </a:spcBef>
              <a:buClr>
                <a:schemeClr val="accent1">
                  <a:lumMod val="50000"/>
                </a:schemeClr>
              </a:buClr>
              <a:buSzPct val="80000"/>
              <a:buFont typeface="Wingdings 3" pitchFamily="18" charset="2"/>
              <a:buChar char="}"/>
            </a:pPr>
            <a:r>
              <a:rPr lang="en-ZA" sz="1400" dirty="0" smtClean="0">
                <a:ea typeface="+mj-ea"/>
                <a:cs typeface="+mj-cs"/>
              </a:rPr>
              <a:t>The additional volumes will be added with only 50% of incremental variable costs being added.  The fixed cost base will remain unchanged</a:t>
            </a:r>
            <a:endParaRPr kumimoji="0" lang="en-ZA"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15153"/>
            <a:ext cx="9144000" cy="603514"/>
          </a:xfrm>
        </p:spPr>
        <p:txBody>
          <a:bodyPr/>
          <a:lstStyle/>
          <a:p>
            <a:r>
              <a:rPr lang="en-ZA" dirty="0" smtClean="0"/>
              <a:t>East London Site</a:t>
            </a:r>
            <a:endParaRPr lang="en-ZA" dirty="0"/>
          </a:p>
        </p:txBody>
      </p:sp>
      <p:sp>
        <p:nvSpPr>
          <p:cNvPr id="8" name="TextBox 7"/>
          <p:cNvSpPr txBox="1"/>
          <p:nvPr/>
        </p:nvSpPr>
        <p:spPr>
          <a:xfrm>
            <a:off x="4936396" y="4584700"/>
            <a:ext cx="4019344" cy="914400"/>
          </a:xfrm>
          <a:prstGeom prst="rect">
            <a:avLst/>
          </a:prstGeom>
        </p:spPr>
        <p:txBody>
          <a:bodyPr vert="horz" wrap="none" lIns="91440" tIns="45720" rIns="91440" bIns="45720" rtlCol="0" anchor="ctr">
            <a:norm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ZA" sz="1600" b="1" u="none" strike="noStrike" kern="1200" cap="none" spc="0" normalizeH="0" baseline="0" noProof="0" dirty="0" smtClean="0">
                <a:ln>
                  <a:noFill/>
                </a:ln>
                <a:solidFill>
                  <a:srgbClr val="000000"/>
                </a:solidFill>
                <a:effectLst/>
                <a:uLnTx/>
                <a:uFillTx/>
                <a:latin typeface="+mj-lt"/>
                <a:ea typeface="+mj-ea"/>
                <a:cs typeface="+mj-cs"/>
              </a:rPr>
              <a:t>An employee in</a:t>
            </a:r>
            <a:r>
              <a:rPr kumimoji="0" lang="en-ZA" sz="1600" b="1" u="none" strike="noStrike" kern="1200" cap="none" spc="0" normalizeH="0" noProof="0" dirty="0" smtClean="0">
                <a:ln>
                  <a:noFill/>
                </a:ln>
                <a:solidFill>
                  <a:srgbClr val="000000"/>
                </a:solidFill>
                <a:effectLst/>
                <a:uLnTx/>
                <a:uFillTx/>
                <a:latin typeface="+mj-lt"/>
                <a:ea typeface="+mj-ea"/>
                <a:cs typeface="+mj-cs"/>
              </a:rPr>
              <a:t> the Oral Contraceptives facility </a:t>
            </a:r>
          </a:p>
          <a:p>
            <a:pPr marL="0" marR="0" indent="0" algn="ctr" defTabSz="914400" rtl="0" eaLnBrk="1" fontAlgn="auto" latinLnBrk="0" hangingPunct="1">
              <a:lnSpc>
                <a:spcPct val="100000"/>
              </a:lnSpc>
              <a:spcBef>
                <a:spcPct val="0"/>
              </a:spcBef>
              <a:spcAft>
                <a:spcPts val="0"/>
              </a:spcAft>
              <a:buClrTx/>
              <a:buSzTx/>
              <a:buFontTx/>
              <a:buNone/>
              <a:tabLst/>
            </a:pPr>
            <a:r>
              <a:rPr lang="en-ZA" sz="1600" b="1" dirty="0" smtClean="0">
                <a:solidFill>
                  <a:srgbClr val="000000"/>
                </a:solidFill>
                <a:latin typeface="+mj-lt"/>
                <a:ea typeface="+mj-ea"/>
                <a:cs typeface="+mj-cs"/>
              </a:rPr>
              <a:t>w</a:t>
            </a:r>
            <a:r>
              <a:rPr lang="en-ZA" sz="1600" b="1" baseline="0" dirty="0" smtClean="0">
                <a:solidFill>
                  <a:srgbClr val="000000"/>
                </a:solidFill>
                <a:latin typeface="+mj-lt"/>
                <a:ea typeface="+mj-ea"/>
                <a:cs typeface="+mj-cs"/>
              </a:rPr>
              <a:t>earing</a:t>
            </a:r>
            <a:r>
              <a:rPr lang="en-ZA" sz="1600" b="1" dirty="0" smtClean="0">
                <a:solidFill>
                  <a:srgbClr val="000000"/>
                </a:solidFill>
                <a:latin typeface="+mj-lt"/>
                <a:ea typeface="+mj-ea"/>
                <a:cs typeface="+mj-cs"/>
              </a:rPr>
              <a:t> the necessary protective clothing</a:t>
            </a:r>
            <a:endParaRPr kumimoji="0" lang="en-ZA" sz="1600" b="1" u="none" strike="noStrike" kern="1200" cap="none" spc="0" normalizeH="0" baseline="0" noProof="0" dirty="0" smtClean="0">
              <a:ln>
                <a:noFill/>
              </a:ln>
              <a:solidFill>
                <a:srgbClr val="000000"/>
              </a:solidFill>
              <a:effectLst/>
              <a:uLnTx/>
              <a:uFillTx/>
              <a:latin typeface="+mj-lt"/>
              <a:ea typeface="+mj-ea"/>
              <a:cs typeface="+mj-cs"/>
            </a:endParaRPr>
          </a:p>
        </p:txBody>
      </p:sp>
      <p:pic>
        <p:nvPicPr>
          <p:cNvPr id="9" name="Picture 4" descr="EL Google Earth"/>
          <p:cNvPicPr>
            <a:picLocks noChangeAspect="1" noChangeArrowheads="1"/>
          </p:cNvPicPr>
          <p:nvPr/>
        </p:nvPicPr>
        <p:blipFill>
          <a:blip r:embed="rId2" cstate="print">
            <a:lum bright="10000"/>
          </a:blip>
          <a:srcRect l="4567" t="4405" r="8173" b="12652"/>
          <a:stretch>
            <a:fillRect/>
          </a:stretch>
        </p:blipFill>
        <p:spPr bwMode="auto">
          <a:xfrm>
            <a:off x="307694" y="1949824"/>
            <a:ext cx="4370295" cy="25952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Line 6"/>
          <p:cNvSpPr>
            <a:spLocks noChangeShapeType="1"/>
          </p:cNvSpPr>
          <p:nvPr/>
        </p:nvSpPr>
        <p:spPr bwMode="auto">
          <a:xfrm flipV="1">
            <a:off x="2173626" y="2652654"/>
            <a:ext cx="709516" cy="0"/>
          </a:xfrm>
          <a:prstGeom prst="line">
            <a:avLst/>
          </a:prstGeom>
          <a:ln>
            <a:solidFill>
              <a:srgbClr val="FF0000"/>
            </a:solidFill>
            <a:headEnd/>
            <a:tailEnd type="triangle" w="med" len="med"/>
          </a:ln>
        </p:spPr>
        <p:style>
          <a:lnRef idx="3">
            <a:schemeClr val="accent1"/>
          </a:lnRef>
          <a:fillRef idx="0">
            <a:schemeClr val="accent1"/>
          </a:fillRef>
          <a:effectRef idx="2">
            <a:schemeClr val="accent1"/>
          </a:effectRef>
          <a:fontRef idx="minor">
            <a:schemeClr val="tx1"/>
          </a:fontRef>
        </p:style>
        <p:txBody>
          <a:bodyPr/>
          <a:lstStyle/>
          <a:p>
            <a:endParaRPr lang="en-US" dirty="0"/>
          </a:p>
        </p:txBody>
      </p:sp>
      <p:sp>
        <p:nvSpPr>
          <p:cNvPr id="11" name="Line 8"/>
          <p:cNvSpPr>
            <a:spLocks noChangeShapeType="1"/>
          </p:cNvSpPr>
          <p:nvPr/>
        </p:nvSpPr>
        <p:spPr bwMode="auto">
          <a:xfrm rot="16200000" flipV="1">
            <a:off x="2504012" y="3913540"/>
            <a:ext cx="433883" cy="0"/>
          </a:xfrm>
          <a:prstGeom prst="line">
            <a:avLst/>
          </a:prstGeom>
          <a:ln>
            <a:solidFill>
              <a:srgbClr val="FF0000"/>
            </a:solidFill>
            <a:headEnd/>
            <a:tailEnd type="triangle" w="med" len="med"/>
          </a:ln>
        </p:spPr>
        <p:style>
          <a:lnRef idx="3">
            <a:schemeClr val="accent1"/>
          </a:lnRef>
          <a:fillRef idx="0">
            <a:schemeClr val="accent1"/>
          </a:fillRef>
          <a:effectRef idx="2">
            <a:schemeClr val="accent1"/>
          </a:effectRef>
          <a:fontRef idx="minor">
            <a:schemeClr val="tx1"/>
          </a:fontRef>
        </p:style>
        <p:txBody>
          <a:bodyPr/>
          <a:lstStyle/>
          <a:p>
            <a:endParaRPr lang="en-US" dirty="0"/>
          </a:p>
        </p:txBody>
      </p:sp>
      <p:sp>
        <p:nvSpPr>
          <p:cNvPr id="12" name="Line 9"/>
          <p:cNvSpPr>
            <a:spLocks noChangeShapeType="1"/>
          </p:cNvSpPr>
          <p:nvPr/>
        </p:nvSpPr>
        <p:spPr bwMode="auto">
          <a:xfrm>
            <a:off x="3620983" y="2257517"/>
            <a:ext cx="0" cy="620713"/>
          </a:xfrm>
          <a:prstGeom prst="line">
            <a:avLst/>
          </a:prstGeom>
          <a:ln>
            <a:solidFill>
              <a:srgbClr val="FF0000"/>
            </a:solidFill>
            <a:headEnd/>
            <a:tailEnd type="triangle" w="med" len="med"/>
          </a:ln>
        </p:spPr>
        <p:style>
          <a:lnRef idx="3">
            <a:schemeClr val="accent1"/>
          </a:lnRef>
          <a:fillRef idx="0">
            <a:schemeClr val="accent1"/>
          </a:fillRef>
          <a:effectRef idx="2">
            <a:schemeClr val="accent1"/>
          </a:effectRef>
          <a:fontRef idx="minor">
            <a:schemeClr val="tx1"/>
          </a:fontRef>
        </p:style>
        <p:txBody>
          <a:bodyPr/>
          <a:lstStyle/>
          <a:p>
            <a:endParaRPr lang="en-US" dirty="0"/>
          </a:p>
        </p:txBody>
      </p:sp>
      <p:sp>
        <p:nvSpPr>
          <p:cNvPr id="14" name="Text Box 5"/>
          <p:cNvSpPr txBox="1">
            <a:spLocks noChangeArrowheads="1"/>
          </p:cNvSpPr>
          <p:nvPr/>
        </p:nvSpPr>
        <p:spPr bwMode="auto">
          <a:xfrm>
            <a:off x="301224" y="2452459"/>
            <a:ext cx="1863753" cy="338554"/>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r>
              <a:rPr lang="en-US" sz="1600" b="1" dirty="0">
                <a:solidFill>
                  <a:schemeClr val="bg1"/>
                </a:solidFill>
                <a:latin typeface="+mj-lt"/>
              </a:rPr>
              <a:t>Oral Contraceptives</a:t>
            </a:r>
          </a:p>
        </p:txBody>
      </p:sp>
      <p:sp>
        <p:nvSpPr>
          <p:cNvPr id="15" name="Text Box 7"/>
          <p:cNvSpPr txBox="1">
            <a:spLocks noChangeArrowheads="1"/>
          </p:cNvSpPr>
          <p:nvPr/>
        </p:nvSpPr>
        <p:spPr bwMode="auto">
          <a:xfrm>
            <a:off x="1742176" y="4187901"/>
            <a:ext cx="2005164" cy="338554"/>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wrap="none">
            <a:spAutoFit/>
          </a:bodyPr>
          <a:lstStyle/>
          <a:p>
            <a:r>
              <a:rPr lang="en-US" sz="1600" b="1" dirty="0" smtClean="0">
                <a:solidFill>
                  <a:schemeClr val="bg1"/>
                </a:solidFill>
                <a:latin typeface="+mj-lt"/>
              </a:rPr>
              <a:t>General </a:t>
            </a:r>
            <a:r>
              <a:rPr lang="en-US" sz="1600" b="1" dirty="0">
                <a:solidFill>
                  <a:schemeClr val="bg1"/>
                </a:solidFill>
                <a:latin typeface="+mj-lt"/>
              </a:rPr>
              <a:t>Manufacture</a:t>
            </a:r>
          </a:p>
        </p:txBody>
      </p:sp>
      <p:sp>
        <p:nvSpPr>
          <p:cNvPr id="16" name="Text Box 12"/>
          <p:cNvSpPr txBox="1">
            <a:spLocks noChangeArrowheads="1"/>
          </p:cNvSpPr>
          <p:nvPr/>
        </p:nvSpPr>
        <p:spPr bwMode="auto">
          <a:xfrm>
            <a:off x="3166052" y="1932562"/>
            <a:ext cx="970650" cy="338554"/>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wrap="none">
            <a:spAutoFit/>
          </a:bodyPr>
          <a:lstStyle/>
          <a:p>
            <a:r>
              <a:rPr lang="en-US" sz="1600" b="1" dirty="0" smtClean="0">
                <a:solidFill>
                  <a:schemeClr val="bg1"/>
                </a:solidFill>
                <a:latin typeface="+mj-lt"/>
              </a:rPr>
              <a:t>API Store</a:t>
            </a:r>
            <a:endParaRPr lang="en-US" sz="1600" b="1" dirty="0">
              <a:solidFill>
                <a:schemeClr val="bg1"/>
              </a:solidFill>
              <a:latin typeface="+mj-lt"/>
            </a:endParaRPr>
          </a:p>
        </p:txBody>
      </p:sp>
      <p:sp>
        <p:nvSpPr>
          <p:cNvPr id="18" name="TextBox 17"/>
          <p:cNvSpPr txBox="1"/>
          <p:nvPr/>
        </p:nvSpPr>
        <p:spPr>
          <a:xfrm>
            <a:off x="503348" y="4656417"/>
            <a:ext cx="4019344" cy="749301"/>
          </a:xfrm>
          <a:prstGeom prst="rect">
            <a:avLst/>
          </a:prstGeom>
        </p:spPr>
        <p:txBody>
          <a:bodyPr vert="horz" wrap="none" lIns="91440" tIns="45720" rIns="91440" bIns="45720" rtlCol="0" anchor="ctr">
            <a:norm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ZA" sz="1600" b="1" u="none" strike="noStrike" kern="1200" cap="none" spc="0" normalizeH="0" baseline="0" noProof="0" dirty="0" smtClean="0">
                <a:ln>
                  <a:noFill/>
                </a:ln>
                <a:solidFill>
                  <a:srgbClr val="000000"/>
                </a:solidFill>
                <a:effectLst/>
                <a:uLnTx/>
                <a:uFillTx/>
                <a:latin typeface="+mj-lt"/>
                <a:ea typeface="+mj-ea"/>
                <a:cs typeface="+mj-cs"/>
              </a:rPr>
              <a:t>Aerial</a:t>
            </a:r>
            <a:r>
              <a:rPr kumimoji="0" lang="en-ZA" sz="1600" b="1" u="none" strike="noStrike" kern="1200" cap="none" spc="0" normalizeH="0" noProof="0" dirty="0" smtClean="0">
                <a:ln>
                  <a:noFill/>
                </a:ln>
                <a:solidFill>
                  <a:srgbClr val="000000"/>
                </a:solidFill>
                <a:effectLst/>
                <a:uLnTx/>
                <a:uFillTx/>
                <a:latin typeface="+mj-lt"/>
                <a:ea typeface="+mj-ea"/>
                <a:cs typeface="+mj-cs"/>
              </a:rPr>
              <a:t> view of East London plant</a:t>
            </a:r>
            <a:endParaRPr kumimoji="0" lang="en-ZA" sz="1600" b="1" u="none" strike="noStrike" kern="1200" cap="none" spc="0" normalizeH="0" baseline="0" noProof="0" dirty="0" smtClean="0">
              <a:ln>
                <a:noFill/>
              </a:ln>
              <a:solidFill>
                <a:srgbClr val="000000"/>
              </a:solidFill>
              <a:effectLst/>
              <a:uLnTx/>
              <a:uFillTx/>
              <a:latin typeface="+mj-lt"/>
              <a:ea typeface="+mj-ea"/>
              <a:cs typeface="+mj-cs"/>
            </a:endParaRPr>
          </a:p>
        </p:txBody>
      </p:sp>
      <p:pic>
        <p:nvPicPr>
          <p:cNvPr id="19" name="Picture 18" descr="09028034.JPG"/>
          <p:cNvPicPr>
            <a:picLocks noChangeAspect="1"/>
          </p:cNvPicPr>
          <p:nvPr/>
        </p:nvPicPr>
        <p:blipFill>
          <a:blip r:embed="rId3" cstate="print"/>
          <a:srcRect l="1700" t="3226" r="4180" b="3551"/>
          <a:stretch>
            <a:fillRect/>
          </a:stretch>
        </p:blipFill>
        <p:spPr>
          <a:xfrm>
            <a:off x="4948518" y="1936376"/>
            <a:ext cx="3817108" cy="26356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15153"/>
            <a:ext cx="9144000" cy="577010"/>
          </a:xfrm>
        </p:spPr>
        <p:txBody>
          <a:bodyPr/>
          <a:lstStyle/>
          <a:p>
            <a:r>
              <a:rPr lang="en-ZA" dirty="0" smtClean="0"/>
              <a:t>East London Multi-Purpose Site</a:t>
            </a:r>
            <a:endParaRPr lang="en-ZA" dirty="0"/>
          </a:p>
        </p:txBody>
      </p:sp>
      <p:sp>
        <p:nvSpPr>
          <p:cNvPr id="3" name="Subtitle 2"/>
          <p:cNvSpPr>
            <a:spLocks noGrp="1"/>
          </p:cNvSpPr>
          <p:nvPr>
            <p:ph type="subTitle" idx="4294967295"/>
          </p:nvPr>
        </p:nvSpPr>
        <p:spPr>
          <a:xfrm>
            <a:off x="315633" y="1032156"/>
            <a:ext cx="8075332" cy="5441669"/>
          </a:xfrm>
        </p:spPr>
        <p:txBody>
          <a:bodyPr>
            <a:normAutofit/>
          </a:bodyPr>
          <a:lstStyle/>
          <a:p>
            <a:pPr>
              <a:buNone/>
            </a:pPr>
            <a:r>
              <a:rPr lang="en-ZA" b="1" u="sng" dirty="0" smtClean="0"/>
              <a:t>General Facility</a:t>
            </a:r>
          </a:p>
          <a:p>
            <a:pPr>
              <a:buNone/>
            </a:pPr>
            <a:endParaRPr lang="en-ZA" dirty="0" smtClean="0"/>
          </a:p>
          <a:p>
            <a:pPr algn="just">
              <a:buSzPct val="120000"/>
              <a:buFont typeface="Calibri" pitchFamily="34" charset="0"/>
              <a:buChar char="•"/>
            </a:pPr>
            <a:r>
              <a:rPr lang="en-ZA" dirty="0" smtClean="0"/>
              <a:t>Highly flexible, small volume, niche, solids manufacture, including low dose drugs</a:t>
            </a:r>
          </a:p>
          <a:p>
            <a:pPr algn="just">
              <a:buNone/>
            </a:pPr>
            <a:endParaRPr lang="en-ZA" dirty="0" smtClean="0"/>
          </a:p>
          <a:p>
            <a:pPr algn="just">
              <a:buSzPct val="120000"/>
              <a:buFont typeface="Calibri" pitchFamily="34" charset="0"/>
              <a:buChar char="•"/>
            </a:pPr>
            <a:r>
              <a:rPr lang="en-ZA" dirty="0" smtClean="0"/>
              <a:t>Significant investment has been made into upgrading the East London facility for the manufacture of semi-solids and Dutch medicines</a:t>
            </a:r>
          </a:p>
          <a:p>
            <a:pPr algn="just">
              <a:buNone/>
            </a:pPr>
            <a:endParaRPr lang="en-ZA" dirty="0" smtClean="0"/>
          </a:p>
          <a:p>
            <a:pPr algn="just"/>
            <a:endParaRPr lang="en-ZA" dirty="0" smtClean="0"/>
          </a:p>
          <a:p>
            <a:pPr algn="just"/>
            <a:endParaRPr lang="en-ZA" dirty="0" smtClean="0"/>
          </a:p>
          <a:p>
            <a:pPr algn="just">
              <a:buNone/>
            </a:pPr>
            <a:r>
              <a:rPr lang="en-ZA" b="1" u="sng" dirty="0" smtClean="0"/>
              <a:t>Oral Contraceptive Facility</a:t>
            </a:r>
          </a:p>
          <a:p>
            <a:pPr algn="just">
              <a:buNone/>
            </a:pPr>
            <a:endParaRPr lang="en-ZA" sz="1800" dirty="0" smtClean="0"/>
          </a:p>
          <a:p>
            <a:pPr algn="just">
              <a:buSzPct val="120000"/>
              <a:buFont typeface="Calibri" pitchFamily="34" charset="0"/>
              <a:buChar char="•"/>
            </a:pPr>
            <a:r>
              <a:rPr lang="en-ZA" dirty="0" smtClean="0"/>
              <a:t>The Oral Contraceptive Facility provides a contained manufacturing area for the production of high volume oral contraceptives for the public and private sector</a:t>
            </a:r>
          </a:p>
          <a:p>
            <a:pPr>
              <a:buNone/>
            </a:pPr>
            <a:endParaRPr lang="en-ZA" dirty="0" smtClean="0"/>
          </a:p>
          <a:p>
            <a:pPr marL="454025" lvl="1" indent="-268288">
              <a:buFont typeface="Wingdings 3" pitchFamily="18" charset="2"/>
              <a:buChar char=""/>
            </a:pPr>
            <a:endParaRPr lang="en-ZA" sz="1600" dirty="0" smtClean="0"/>
          </a:p>
          <a:p>
            <a:pPr marL="454025" lvl="1" indent="-268288">
              <a:lnSpc>
                <a:spcPct val="200000"/>
              </a:lnSpc>
              <a:buFont typeface="Wingdings" pitchFamily="2" charset="2"/>
              <a:buChar char="§"/>
            </a:pPr>
            <a:endParaRPr lang="en-ZA" sz="1600" dirty="0" smtClean="0"/>
          </a:p>
          <a:p>
            <a:pPr marL="538163" indent="-174625">
              <a:buFontTx/>
              <a:buChar char="-"/>
            </a:pPr>
            <a:endParaRPr lang="en-ZA" dirty="0" smtClean="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15153"/>
            <a:ext cx="9144000" cy="577010"/>
          </a:xfrm>
        </p:spPr>
        <p:txBody>
          <a:bodyPr/>
          <a:lstStyle/>
          <a:p>
            <a:r>
              <a:rPr lang="en-ZA" dirty="0" smtClean="0"/>
              <a:t>The Steriles Facility</a:t>
            </a:r>
            <a:endParaRPr lang="en-ZA" dirty="0"/>
          </a:p>
        </p:txBody>
      </p:sp>
      <p:sp>
        <p:nvSpPr>
          <p:cNvPr id="3" name="Subtitle 2"/>
          <p:cNvSpPr>
            <a:spLocks noGrp="1"/>
          </p:cNvSpPr>
          <p:nvPr>
            <p:ph type="subTitle" idx="4294967295"/>
          </p:nvPr>
        </p:nvSpPr>
        <p:spPr>
          <a:xfrm>
            <a:off x="315633" y="1032156"/>
            <a:ext cx="8410856" cy="5441669"/>
          </a:xfrm>
        </p:spPr>
        <p:txBody>
          <a:bodyPr>
            <a:normAutofit/>
          </a:bodyPr>
          <a:lstStyle/>
          <a:p>
            <a:pPr algn="just">
              <a:buSzPct val="120000"/>
              <a:buFont typeface="Calibri" pitchFamily="34" charset="0"/>
              <a:buChar char="•"/>
            </a:pPr>
            <a:r>
              <a:rPr lang="en-ZA" b="1" dirty="0" smtClean="0"/>
              <a:t>Project commenced in 2007, presenting challenging complexities of design, technology, technical compliance requirements and specialist skills</a:t>
            </a:r>
          </a:p>
          <a:p>
            <a:pPr algn="just">
              <a:buSzPct val="120000"/>
              <a:buFont typeface="Calibri" pitchFamily="34" charset="0"/>
              <a:buChar char="•"/>
            </a:pPr>
            <a:endParaRPr lang="en-ZA" sz="2000" b="1" dirty="0" smtClean="0"/>
          </a:p>
          <a:p>
            <a:pPr algn="just">
              <a:buSzPct val="120000"/>
              <a:buFont typeface="Calibri" pitchFamily="34" charset="0"/>
              <a:buChar char="•"/>
            </a:pPr>
            <a:r>
              <a:rPr lang="en-ZA" b="1" dirty="0" smtClean="0"/>
              <a:t>Specialist facility for the manufacture of eye drops, lyophilised vials and sterile injectables, including hormonal vials and ampoules (a niche capability to supply female contraceptives and HRT products)</a:t>
            </a:r>
          </a:p>
          <a:p>
            <a:pPr algn="just">
              <a:buSzPct val="120000"/>
              <a:buFont typeface="Calibri" pitchFamily="34" charset="0"/>
              <a:buChar char="•"/>
            </a:pPr>
            <a:endParaRPr lang="en-ZA" sz="2000" b="1" dirty="0" smtClean="0"/>
          </a:p>
          <a:p>
            <a:pPr algn="just">
              <a:buSzPct val="120000"/>
              <a:buFont typeface="Calibri" pitchFamily="34" charset="0"/>
              <a:buChar char="•"/>
            </a:pPr>
            <a:r>
              <a:rPr lang="en-ZA" b="1" dirty="0" smtClean="0"/>
              <a:t>The facility commenced with the production of eye drops for the US market in July 2009</a:t>
            </a:r>
          </a:p>
          <a:p>
            <a:pPr algn="just">
              <a:buSzPct val="120000"/>
              <a:buFont typeface="Calibri" pitchFamily="34" charset="0"/>
              <a:buChar char="•"/>
            </a:pPr>
            <a:endParaRPr lang="en-ZA" sz="2000" b="1" dirty="0" smtClean="0"/>
          </a:p>
          <a:p>
            <a:pPr algn="just">
              <a:buSzPct val="120000"/>
              <a:buFont typeface="Calibri" pitchFamily="34" charset="0"/>
              <a:buChar char="•"/>
            </a:pPr>
            <a:r>
              <a:rPr lang="en-ZA" b="1" dirty="0" smtClean="0"/>
              <a:t>The lyophilised vials area was commercialised in September 2010</a:t>
            </a:r>
          </a:p>
          <a:p>
            <a:pPr algn="just">
              <a:buSzPct val="120000"/>
              <a:buFont typeface="Calibri" pitchFamily="34" charset="0"/>
              <a:buChar char="•"/>
            </a:pPr>
            <a:endParaRPr lang="en-ZA" sz="2000" b="1" dirty="0" smtClean="0"/>
          </a:p>
          <a:p>
            <a:pPr algn="just">
              <a:buSzPct val="120000"/>
              <a:buFont typeface="Calibri" pitchFamily="34" charset="0"/>
              <a:buChar char="•"/>
            </a:pPr>
            <a:r>
              <a:rPr lang="en-ZA" b="1" dirty="0" smtClean="0"/>
              <a:t>Approved by the MCC for the manufacture of sterile eye drops and lyophilised vials, with WHO approval for Capreomycin being targeted</a:t>
            </a:r>
          </a:p>
          <a:p>
            <a:pPr algn="just">
              <a:buSzPct val="120000"/>
              <a:buFont typeface="Calibri" pitchFamily="34" charset="0"/>
              <a:buChar char="•"/>
            </a:pPr>
            <a:endParaRPr lang="en-ZA" sz="2000" b="1" dirty="0" smtClean="0"/>
          </a:p>
          <a:p>
            <a:pPr algn="just">
              <a:buSzPct val="120000"/>
              <a:buFont typeface="Calibri" pitchFamily="34" charset="0"/>
              <a:buChar char="•"/>
            </a:pPr>
            <a:r>
              <a:rPr lang="en-ZA" b="1" dirty="0" smtClean="0"/>
              <a:t>Export certificates were granted by the FDA and MCC for the supply of eye drops into the USA</a:t>
            </a:r>
            <a:endParaRPr lang="en-ZA" b="1" strike="sngStrike" dirty="0" smtClean="0"/>
          </a:p>
          <a:p>
            <a:pPr algn="just">
              <a:buSzPct val="120000"/>
              <a:buFont typeface="Calibri" pitchFamily="34" charset="0"/>
              <a:buChar char="•"/>
            </a:pPr>
            <a:endParaRPr lang="en-ZA" sz="2000" b="1" dirty="0" smtClean="0"/>
          </a:p>
          <a:p>
            <a:pPr algn="just">
              <a:buSzPct val="120000"/>
              <a:buFont typeface="Calibri" pitchFamily="34" charset="0"/>
              <a:buChar char="•"/>
            </a:pPr>
            <a:r>
              <a:rPr lang="en-ZA" b="1" dirty="0" smtClean="0"/>
              <a:t>The sterile facility represents a niche and complex manufacturing</a:t>
            </a:r>
            <a:endParaRPr lang="en-ZA" b="1" strike="sngStrike" dirty="0" smtClean="0"/>
          </a:p>
          <a:p>
            <a:pPr lvl="1"/>
            <a:endParaRPr lang="en-ZA" sz="1600" dirty="0" smtClean="0"/>
          </a:p>
          <a:p>
            <a:pPr marL="342900" indent="-342900">
              <a:buFont typeface="Wingdings 3" pitchFamily="18" charset="2"/>
              <a:buChar char=""/>
              <a:defRPr/>
            </a:pPr>
            <a:endParaRPr lang="en-ZA" dirty="0" smtClean="0"/>
          </a:p>
          <a:p>
            <a:pPr marL="454025" lvl="1" indent="-268288">
              <a:buFont typeface="Wingdings 3" pitchFamily="18" charset="2"/>
              <a:buChar char=""/>
            </a:pPr>
            <a:endParaRPr lang="en-ZA" sz="1600" dirty="0" smtClean="0"/>
          </a:p>
          <a:p>
            <a:pPr marL="454025" lvl="1" indent="-268288">
              <a:lnSpc>
                <a:spcPct val="200000"/>
              </a:lnSpc>
              <a:buFont typeface="Wingdings" pitchFamily="2" charset="2"/>
              <a:buChar char="§"/>
            </a:pPr>
            <a:endParaRPr lang="en-ZA" sz="1600" dirty="0" smtClean="0"/>
          </a:p>
          <a:p>
            <a:pPr marL="538163" indent="-174625">
              <a:buFontTx/>
              <a:buChar char="-"/>
            </a:pPr>
            <a:endParaRPr lang="en-ZA" dirty="0" smtClean="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15153"/>
            <a:ext cx="9144000" cy="577010"/>
          </a:xfrm>
        </p:spPr>
        <p:txBody>
          <a:bodyPr/>
          <a:lstStyle/>
          <a:p>
            <a:r>
              <a:rPr lang="en-ZA" dirty="0" smtClean="0"/>
              <a:t>Steriles Facility – Multi-Product Suite</a:t>
            </a:r>
            <a:endParaRPr lang="en-ZA" dirty="0"/>
          </a:p>
        </p:txBody>
      </p:sp>
      <p:sp>
        <p:nvSpPr>
          <p:cNvPr id="3" name="Subtitle 2"/>
          <p:cNvSpPr>
            <a:spLocks noGrp="1"/>
          </p:cNvSpPr>
          <p:nvPr>
            <p:ph type="subTitle" idx="4294967295"/>
          </p:nvPr>
        </p:nvSpPr>
        <p:spPr>
          <a:xfrm>
            <a:off x="330217" y="927866"/>
            <a:ext cx="8410856" cy="5727032"/>
          </a:xfrm>
        </p:spPr>
        <p:txBody>
          <a:bodyPr>
            <a:normAutofit lnSpcReduction="10000"/>
          </a:bodyPr>
          <a:lstStyle/>
          <a:p>
            <a:pPr>
              <a:buNone/>
            </a:pPr>
            <a:r>
              <a:rPr lang="en-ZA" b="1" u="sng" dirty="0" smtClean="0">
                <a:latin typeface="+mn-lt"/>
              </a:rPr>
              <a:t>Lines 1 and 2</a:t>
            </a:r>
          </a:p>
          <a:p>
            <a:endParaRPr lang="en-ZA" dirty="0" smtClean="0"/>
          </a:p>
          <a:p>
            <a:pPr algn="just">
              <a:buSzPct val="120000"/>
              <a:buFont typeface="Calibri" pitchFamily="34" charset="0"/>
              <a:buChar char="•"/>
            </a:pPr>
            <a:r>
              <a:rPr lang="en-ZA" dirty="0" smtClean="0"/>
              <a:t>High volume eye drops with an annual capacity of 42 million units</a:t>
            </a:r>
          </a:p>
          <a:p>
            <a:pPr algn="just">
              <a:buSzPct val="120000"/>
              <a:buFont typeface="Calibri" pitchFamily="34" charset="0"/>
              <a:buChar char="•"/>
            </a:pPr>
            <a:endParaRPr lang="en-ZA" dirty="0" smtClean="0"/>
          </a:p>
          <a:p>
            <a:pPr algn="just">
              <a:buSzPct val="120000"/>
              <a:buFont typeface="Calibri" pitchFamily="34" charset="0"/>
              <a:buChar char="•"/>
            </a:pPr>
            <a:r>
              <a:rPr lang="en-ZA" dirty="0" smtClean="0"/>
              <a:t>Close to 30 million units being exported to US and Canada under a manufacturing contract with Prestige Brands</a:t>
            </a:r>
          </a:p>
          <a:p>
            <a:pPr algn="just">
              <a:buSzPct val="120000"/>
              <a:buFont typeface="Calibri" pitchFamily="34" charset="0"/>
              <a:buChar char="•"/>
            </a:pPr>
            <a:endParaRPr lang="en-ZA" dirty="0" smtClean="0"/>
          </a:p>
          <a:p>
            <a:pPr algn="just">
              <a:buSzPct val="120000"/>
              <a:buFont typeface="Calibri" pitchFamily="34" charset="0"/>
              <a:buChar char="•"/>
            </a:pPr>
            <a:r>
              <a:rPr lang="en-ZA" dirty="0" smtClean="0"/>
              <a:t>Aspen’s Eye Gene range has been introduced; remaining Aspen range of eye drops, i.e. Safyr Bleu and Oculerge in progress</a:t>
            </a:r>
          </a:p>
          <a:p>
            <a:pPr algn="just"/>
            <a:endParaRPr lang="en-ZA" dirty="0" smtClean="0"/>
          </a:p>
          <a:p>
            <a:pPr algn="just">
              <a:buNone/>
            </a:pPr>
            <a:r>
              <a:rPr lang="en-ZA" b="1" u="sng" dirty="0" smtClean="0"/>
              <a:t>Line 3</a:t>
            </a:r>
          </a:p>
          <a:p>
            <a:pPr algn="just"/>
            <a:endParaRPr lang="en-ZA" dirty="0" smtClean="0"/>
          </a:p>
          <a:p>
            <a:pPr algn="just">
              <a:buSzPct val="120000"/>
              <a:buFont typeface="Calibri" pitchFamily="34" charset="0"/>
              <a:buChar char="•"/>
            </a:pPr>
            <a:r>
              <a:rPr lang="en-ZA" dirty="0" smtClean="0"/>
              <a:t>Lypophilised vials have been introduced into this area, starting with Capreomycin, a product for MDR TB</a:t>
            </a:r>
          </a:p>
          <a:p>
            <a:pPr algn="just">
              <a:buSzPct val="120000"/>
              <a:buFont typeface="Calibri" pitchFamily="34" charset="0"/>
              <a:buChar char="•"/>
            </a:pPr>
            <a:endParaRPr lang="en-ZA" sz="1000" dirty="0" smtClean="0"/>
          </a:p>
          <a:p>
            <a:pPr lvl="1" algn="just">
              <a:buClr>
                <a:schemeClr val="accent1">
                  <a:lumMod val="50000"/>
                </a:schemeClr>
              </a:buClr>
              <a:buFont typeface="Wingdings 3" pitchFamily="18" charset="2"/>
              <a:buChar char="}"/>
            </a:pPr>
            <a:r>
              <a:rPr lang="en-ZA" dirty="0" smtClean="0"/>
              <a:t>Vancomycin, Clarithromycin and other lyophilised products will be introduced in 2011</a:t>
            </a:r>
          </a:p>
          <a:p>
            <a:pPr algn="just">
              <a:buSzPct val="120000"/>
              <a:buFont typeface="Calibri" pitchFamily="34" charset="0"/>
              <a:buChar char="•"/>
            </a:pPr>
            <a:endParaRPr lang="en-ZA" dirty="0" smtClean="0"/>
          </a:p>
          <a:p>
            <a:pPr algn="just">
              <a:buSzPct val="120000"/>
              <a:buFont typeface="Calibri" pitchFamily="34" charset="0"/>
              <a:buChar char="•"/>
            </a:pPr>
            <a:r>
              <a:rPr lang="en-ZA" dirty="0" smtClean="0"/>
              <a:t>Capacity for lyophilised vials is approximately 2.4 million units</a:t>
            </a:r>
          </a:p>
          <a:p>
            <a:pPr algn="just">
              <a:buSzPct val="120000"/>
              <a:buFont typeface="Calibri" pitchFamily="34" charset="0"/>
              <a:buChar char="•"/>
            </a:pPr>
            <a:endParaRPr lang="en-ZA" dirty="0" smtClean="0"/>
          </a:p>
          <a:p>
            <a:pPr algn="just">
              <a:buSzPct val="120000"/>
              <a:buFont typeface="Calibri" pitchFamily="34" charset="0"/>
              <a:buChar char="•"/>
            </a:pPr>
            <a:r>
              <a:rPr lang="en-ZA" dirty="0" smtClean="0"/>
              <a:t>Additional capacity exists for 2.9 million liquid filled vials</a:t>
            </a:r>
          </a:p>
          <a:p>
            <a:pPr algn="just">
              <a:buSzPct val="120000"/>
              <a:buFont typeface="Calibri" pitchFamily="34" charset="0"/>
              <a:buChar char="•"/>
            </a:pPr>
            <a:endParaRPr lang="en-ZA" sz="1400" dirty="0" smtClean="0"/>
          </a:p>
          <a:p>
            <a:pPr lvl="1" algn="just">
              <a:buClr>
                <a:schemeClr val="accent1">
                  <a:lumMod val="50000"/>
                </a:schemeClr>
              </a:buClr>
              <a:buFont typeface="Wingdings 3" pitchFamily="18" charset="2"/>
              <a:buChar char="}"/>
            </a:pPr>
            <a:r>
              <a:rPr lang="en-ZA" dirty="0" smtClean="0"/>
              <a:t>Vitamin B Co, Vitamin B12 and Thiamine liquid filled vials are currently being introduced</a:t>
            </a:r>
          </a:p>
          <a:p>
            <a:pPr algn="just">
              <a:buSzPct val="120000"/>
              <a:buFont typeface="Calibri" pitchFamily="34" charset="0"/>
              <a:buChar char="•"/>
            </a:pPr>
            <a:endParaRPr lang="en-ZA" dirty="0" smtClean="0"/>
          </a:p>
          <a:p>
            <a:pPr algn="just">
              <a:buSzPct val="120000"/>
              <a:buFont typeface="Calibri" pitchFamily="34" charset="0"/>
              <a:buChar char="•"/>
            </a:pPr>
            <a:r>
              <a:rPr lang="en-ZA" dirty="0" smtClean="0"/>
              <a:t>Additional space exists to cater for the introduction of further capabilities - an engineering and design feasibility study has been completed</a:t>
            </a:r>
            <a:endParaRPr lang="en-ZA" dirty="0" smtClean="0">
              <a:solidFill>
                <a:srgbClr val="FF0000"/>
              </a:solidFill>
            </a:endParaRPr>
          </a:p>
          <a:p>
            <a:endParaRPr lang="en-ZA" sz="1800" dirty="0" smtClean="0"/>
          </a:p>
          <a:p>
            <a:pPr marL="342900" indent="-342900">
              <a:buFont typeface="Wingdings 3" pitchFamily="18" charset="2"/>
              <a:buChar char=""/>
              <a:defRPr/>
            </a:pPr>
            <a:endParaRPr lang="en-ZA" dirty="0" smtClean="0"/>
          </a:p>
          <a:p>
            <a:pPr marL="454025" lvl="1" indent="-268288">
              <a:buFont typeface="Wingdings 3" pitchFamily="18" charset="2"/>
              <a:buChar char=""/>
            </a:pPr>
            <a:endParaRPr lang="en-ZA" sz="1600" dirty="0" smtClean="0"/>
          </a:p>
          <a:p>
            <a:pPr marL="454025" lvl="1" indent="-268288">
              <a:lnSpc>
                <a:spcPct val="200000"/>
              </a:lnSpc>
              <a:buFont typeface="Wingdings" pitchFamily="2" charset="2"/>
              <a:buChar char="§"/>
            </a:pPr>
            <a:endParaRPr lang="en-ZA" sz="1600" dirty="0" smtClean="0"/>
          </a:p>
          <a:p>
            <a:pPr marL="538163" indent="-174625">
              <a:buFontTx/>
              <a:buChar char="-"/>
            </a:pPr>
            <a:endParaRPr lang="en-ZA" dirty="0" smtClean="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15153"/>
            <a:ext cx="9144000" cy="577010"/>
          </a:xfrm>
        </p:spPr>
        <p:txBody>
          <a:bodyPr/>
          <a:lstStyle/>
          <a:p>
            <a:r>
              <a:rPr lang="en-ZA" dirty="0" smtClean="0"/>
              <a:t>Steriles Facility – High Potency Suite</a:t>
            </a:r>
            <a:endParaRPr lang="en-ZA" dirty="0"/>
          </a:p>
        </p:txBody>
      </p:sp>
      <p:sp>
        <p:nvSpPr>
          <p:cNvPr id="3" name="Subtitle 2"/>
          <p:cNvSpPr>
            <a:spLocks noGrp="1"/>
          </p:cNvSpPr>
          <p:nvPr>
            <p:ph type="subTitle" idx="4294967295"/>
          </p:nvPr>
        </p:nvSpPr>
        <p:spPr>
          <a:xfrm>
            <a:off x="303601" y="911840"/>
            <a:ext cx="8519085" cy="5777718"/>
          </a:xfrm>
        </p:spPr>
        <p:txBody>
          <a:bodyPr>
            <a:normAutofit lnSpcReduction="10000"/>
          </a:bodyPr>
          <a:lstStyle/>
          <a:p>
            <a:pPr>
              <a:buNone/>
            </a:pPr>
            <a:r>
              <a:rPr lang="en-ZA" b="1" u="sng" dirty="0" smtClean="0"/>
              <a:t>Line 4</a:t>
            </a:r>
          </a:p>
          <a:p>
            <a:endParaRPr lang="en-ZA" dirty="0" smtClean="0"/>
          </a:p>
          <a:p>
            <a:pPr algn="just">
              <a:buSzPct val="120000"/>
              <a:buFont typeface="Calibri" pitchFamily="34" charset="0"/>
              <a:buChar char="•"/>
            </a:pPr>
            <a:r>
              <a:rPr lang="en-ZA" dirty="0" smtClean="0"/>
              <a:t>High volume ampoule filling capability for hormonal injectables - a niche capability for filling and packing oily solutions which is very relevant to emerging markets</a:t>
            </a:r>
          </a:p>
          <a:p>
            <a:pPr algn="just">
              <a:buSzPct val="120000"/>
              <a:buFont typeface="Calibri" pitchFamily="34" charset="0"/>
              <a:buChar char="•"/>
            </a:pPr>
            <a:endParaRPr lang="en-ZA" sz="1100" dirty="0" smtClean="0"/>
          </a:p>
          <a:p>
            <a:pPr lvl="1" algn="just">
              <a:buClr>
                <a:schemeClr val="accent1">
                  <a:lumMod val="50000"/>
                </a:schemeClr>
              </a:buClr>
              <a:buFont typeface="Wingdings 3" pitchFamily="18" charset="2"/>
              <a:buChar char="}"/>
            </a:pPr>
            <a:r>
              <a:rPr lang="en-ZA" dirty="0" smtClean="0"/>
              <a:t>Validation batches of Bayer Nur-Isterate are scheduled for 2011</a:t>
            </a:r>
          </a:p>
          <a:p>
            <a:pPr algn="just">
              <a:buSzPct val="120000"/>
              <a:buFont typeface="Calibri" pitchFamily="34" charset="0"/>
              <a:buChar char="•"/>
            </a:pPr>
            <a:endParaRPr lang="en-ZA" dirty="0" smtClean="0"/>
          </a:p>
          <a:p>
            <a:pPr algn="just">
              <a:buSzPct val="120000"/>
              <a:buFont typeface="Calibri" pitchFamily="34" charset="0"/>
              <a:buChar char="•"/>
            </a:pPr>
            <a:r>
              <a:rPr lang="en-ZA" dirty="0" smtClean="0"/>
              <a:t>Aspen’s Lenasone, Betanoid and Decasone are currently being introduced.  The MCC have been invited to inspect and approve this area of the facility, </a:t>
            </a:r>
            <a:r>
              <a:rPr lang="en-ZA" dirty="0" smtClean="0">
                <a:solidFill>
                  <a:srgbClr val="000000"/>
                </a:solidFill>
              </a:rPr>
              <a:t>where after </a:t>
            </a:r>
            <a:r>
              <a:rPr lang="en-ZA" dirty="0" smtClean="0"/>
              <a:t>full commercial production will commence</a:t>
            </a:r>
          </a:p>
          <a:p>
            <a:pPr algn="just">
              <a:buSzPct val="120000"/>
              <a:buFont typeface="Calibri" pitchFamily="34" charset="0"/>
              <a:buChar char="•"/>
            </a:pPr>
            <a:endParaRPr lang="en-ZA" dirty="0" smtClean="0"/>
          </a:p>
          <a:p>
            <a:pPr algn="just">
              <a:buSzPct val="120000"/>
              <a:buFont typeface="Calibri" pitchFamily="34" charset="0"/>
              <a:buChar char="•"/>
            </a:pPr>
            <a:r>
              <a:rPr lang="en-ZA" dirty="0" smtClean="0"/>
              <a:t> Annual capacity for 30 million ampoules</a:t>
            </a:r>
            <a:endParaRPr lang="en-ZA" dirty="0" smtClean="0">
              <a:solidFill>
                <a:srgbClr val="FF0000"/>
              </a:solidFill>
            </a:endParaRPr>
          </a:p>
          <a:p>
            <a:pPr algn="just"/>
            <a:endParaRPr lang="en-ZA" sz="1800" dirty="0" smtClean="0">
              <a:solidFill>
                <a:schemeClr val="accent1">
                  <a:lumMod val="50000"/>
                </a:schemeClr>
              </a:solidFill>
              <a:effectLst>
                <a:outerShdw blurRad="38100" dist="38100" dir="2700000" algn="tl">
                  <a:srgbClr val="000000">
                    <a:alpha val="43137"/>
                  </a:srgbClr>
                </a:outerShdw>
              </a:effectLst>
            </a:endParaRPr>
          </a:p>
          <a:p>
            <a:pPr algn="just">
              <a:buNone/>
            </a:pPr>
            <a:r>
              <a:rPr lang="en-ZA" b="1" u="sng" dirty="0" smtClean="0"/>
              <a:t>Line 5</a:t>
            </a:r>
          </a:p>
          <a:p>
            <a:pPr algn="just"/>
            <a:endParaRPr lang="en-ZA" dirty="0" smtClean="0"/>
          </a:p>
          <a:p>
            <a:pPr algn="just">
              <a:buSzPct val="120000"/>
              <a:buFont typeface="Calibri" pitchFamily="34" charset="0"/>
              <a:buChar char="•"/>
            </a:pPr>
            <a:r>
              <a:rPr lang="en-ZA" dirty="0" smtClean="0"/>
              <a:t>High volume vial filling capability for hormonal injectables - a unique aseptic suspension filling capability</a:t>
            </a:r>
          </a:p>
          <a:p>
            <a:pPr algn="just">
              <a:buSzPct val="120000"/>
              <a:buFont typeface="Calibri" pitchFamily="34" charset="0"/>
              <a:buChar char="•"/>
            </a:pPr>
            <a:endParaRPr lang="en-ZA" dirty="0" smtClean="0"/>
          </a:p>
          <a:p>
            <a:pPr algn="just">
              <a:buSzPct val="120000"/>
              <a:buFont typeface="Calibri" pitchFamily="34" charset="0"/>
              <a:buChar char="•"/>
            </a:pPr>
            <a:r>
              <a:rPr lang="en-ZA" dirty="0" smtClean="0"/>
              <a:t>Aspen’s Medroxyprogesterone is envisaged to be manufactured for SA, emerging markets and WHO territories; a global formulation is being developed for world wide supply</a:t>
            </a:r>
            <a:endParaRPr lang="en-ZA" dirty="0" smtClean="0">
              <a:solidFill>
                <a:srgbClr val="FF0066"/>
              </a:solidFill>
            </a:endParaRPr>
          </a:p>
          <a:p>
            <a:pPr algn="just">
              <a:buSzPct val="120000"/>
              <a:buFont typeface="Calibri" pitchFamily="34" charset="0"/>
              <a:buChar char="•"/>
            </a:pPr>
            <a:endParaRPr lang="en-ZA" dirty="0" smtClean="0"/>
          </a:p>
          <a:p>
            <a:pPr algn="just">
              <a:buSzPct val="120000"/>
              <a:buFont typeface="Calibri" pitchFamily="34" charset="0"/>
              <a:buChar char="•"/>
            </a:pPr>
            <a:r>
              <a:rPr lang="en-ZA" dirty="0" smtClean="0"/>
              <a:t>Offtake initially forecast at 20 million vials, annual capacity for vial filling of approximately 45 million units </a:t>
            </a:r>
          </a:p>
          <a:p>
            <a:pPr algn="just">
              <a:buSzPct val="120000"/>
              <a:buFont typeface="Calibri" pitchFamily="34" charset="0"/>
              <a:buChar char="•"/>
            </a:pPr>
            <a:endParaRPr lang="en-ZA" dirty="0" smtClean="0"/>
          </a:p>
          <a:p>
            <a:pPr algn="just">
              <a:buSzPct val="120000"/>
              <a:buFont typeface="Calibri" pitchFamily="34" charset="0"/>
              <a:buChar char="•"/>
            </a:pPr>
            <a:r>
              <a:rPr lang="en-ZA" dirty="0" smtClean="0"/>
              <a:t>Application has recently been made to MCC for inspection of this area in order to facilitate commercial production</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590067"/>
          </a:xfrm>
        </p:spPr>
        <p:txBody>
          <a:bodyPr/>
          <a:lstStyle/>
          <a:p>
            <a:r>
              <a:rPr lang="en-ZA" dirty="0" smtClean="0"/>
              <a:t>Procurement Initiatives</a:t>
            </a:r>
            <a:endParaRPr lang="en-ZA" dirty="0"/>
          </a:p>
        </p:txBody>
      </p:sp>
      <p:sp>
        <p:nvSpPr>
          <p:cNvPr id="3" name="Subtitle 2"/>
          <p:cNvSpPr txBox="1">
            <a:spLocks/>
          </p:cNvSpPr>
          <p:nvPr/>
        </p:nvSpPr>
        <p:spPr>
          <a:xfrm>
            <a:off x="315632" y="1017782"/>
            <a:ext cx="8519085" cy="5329229"/>
          </a:xfrm>
          <a:prstGeom prst="rect">
            <a:avLst/>
          </a:prstGeom>
        </p:spPr>
        <p:txBody>
          <a:bodyPr vert="horz" lIns="91440" tIns="45720" rIns="91440" bIns="45720" rtlCol="0">
            <a:normAutofit/>
          </a:bodyPr>
          <a:lstStyle/>
          <a:p>
            <a:pPr marL="265113" indent="-265113" algn="just">
              <a:buClr>
                <a:schemeClr val="accent3">
                  <a:lumMod val="50000"/>
                </a:schemeClr>
              </a:buClr>
              <a:buSzPct val="120000"/>
              <a:buFontTx/>
              <a:buChar char="•"/>
              <a:defRPr/>
            </a:pPr>
            <a:r>
              <a:rPr lang="en-ZA" sz="1600" b="1" dirty="0" smtClean="0"/>
              <a:t>Comprehensive understanding of products / materials, driving factors and market factors</a:t>
            </a:r>
          </a:p>
          <a:p>
            <a:pPr marL="265113" indent="-265113" algn="just">
              <a:buClr>
                <a:schemeClr val="accent3">
                  <a:lumMod val="50000"/>
                </a:schemeClr>
              </a:buClr>
              <a:buSzPct val="120000"/>
              <a:buFontTx/>
              <a:buChar char="•"/>
              <a:defRPr/>
            </a:pPr>
            <a:endParaRPr lang="en-ZA" sz="1600" b="1" dirty="0" smtClean="0"/>
          </a:p>
          <a:p>
            <a:pPr marL="265113" indent="-265113" algn="just">
              <a:buClr>
                <a:schemeClr val="accent3">
                  <a:lumMod val="50000"/>
                </a:schemeClr>
              </a:buClr>
              <a:buSzPct val="120000"/>
              <a:buFontTx/>
              <a:buChar char="•"/>
              <a:defRPr/>
            </a:pPr>
            <a:endParaRPr lang="en-ZA" sz="1600" b="1" dirty="0" smtClean="0"/>
          </a:p>
          <a:p>
            <a:pPr marL="265113" indent="-265113" algn="just">
              <a:buClr>
                <a:schemeClr val="accent3">
                  <a:lumMod val="50000"/>
                </a:schemeClr>
              </a:buClr>
              <a:buSzPct val="120000"/>
              <a:buFontTx/>
              <a:buChar char="•"/>
              <a:defRPr/>
            </a:pPr>
            <a:r>
              <a:rPr lang="en-ZA" sz="1600" b="1" dirty="0" smtClean="0"/>
              <a:t>Ability to effectively benchmark product prices, quality and supplier service to ensure that we are procuring optimally</a:t>
            </a:r>
          </a:p>
          <a:p>
            <a:pPr marL="265113" lvl="0" indent="-265113" algn="just">
              <a:buClr>
                <a:schemeClr val="accent3">
                  <a:lumMod val="50000"/>
                </a:schemeClr>
              </a:buClr>
              <a:buSzPct val="120000"/>
              <a:buFontTx/>
              <a:buChar char="•"/>
              <a:defRPr/>
            </a:pPr>
            <a:endParaRPr lang="en-ZA" sz="1600" b="1" dirty="0" smtClean="0">
              <a:latin typeface="+mj-lt"/>
            </a:endParaRPr>
          </a:p>
          <a:p>
            <a:pPr marL="265113" lvl="0" indent="-265113" algn="just">
              <a:buClr>
                <a:schemeClr val="accent3">
                  <a:lumMod val="50000"/>
                </a:schemeClr>
              </a:buClr>
              <a:buSzPct val="120000"/>
              <a:buFontTx/>
              <a:buChar char="•"/>
              <a:defRPr/>
            </a:pPr>
            <a:endParaRPr lang="en-ZA" sz="1600" b="1" dirty="0" smtClean="0">
              <a:latin typeface="+mj-lt"/>
            </a:endParaRPr>
          </a:p>
          <a:p>
            <a:pPr marL="265113" lvl="0" indent="-265113" algn="just">
              <a:buClr>
                <a:schemeClr val="accent3">
                  <a:lumMod val="50000"/>
                </a:schemeClr>
              </a:buClr>
              <a:buSzPct val="120000"/>
              <a:buFontTx/>
              <a:buChar char="•"/>
              <a:defRPr/>
            </a:pPr>
            <a:r>
              <a:rPr lang="en-ZA" sz="1600" b="1" dirty="0" smtClean="0">
                <a:latin typeface="+mj-lt"/>
              </a:rPr>
              <a:t>Longstanding relationships have been established with international API and packaging suppliers</a:t>
            </a:r>
          </a:p>
          <a:p>
            <a:pPr marL="265113" lvl="0" indent="-265113" algn="just">
              <a:buClr>
                <a:schemeClr val="accent3">
                  <a:lumMod val="50000"/>
                </a:schemeClr>
              </a:buClr>
              <a:buSzPct val="120000"/>
              <a:buFontTx/>
              <a:buChar char="•"/>
              <a:defRPr/>
            </a:pPr>
            <a:endParaRPr lang="en-ZA" sz="1600" b="1" dirty="0" smtClean="0">
              <a:latin typeface="+mj-lt"/>
            </a:endParaRPr>
          </a:p>
          <a:p>
            <a:pPr marL="265113" lvl="0" indent="-265113" algn="just">
              <a:buClr>
                <a:schemeClr val="accent3">
                  <a:lumMod val="50000"/>
                </a:schemeClr>
              </a:buClr>
              <a:buSzPct val="120000"/>
              <a:buFontTx/>
              <a:buChar char="•"/>
              <a:defRPr/>
            </a:pPr>
            <a:endParaRPr lang="en-ZA" sz="1600" b="1" dirty="0" smtClean="0">
              <a:latin typeface="+mj-lt"/>
            </a:endParaRPr>
          </a:p>
          <a:p>
            <a:pPr marL="265113" indent="-265113" algn="just">
              <a:buClr>
                <a:schemeClr val="accent3">
                  <a:lumMod val="50000"/>
                </a:schemeClr>
              </a:buClr>
              <a:buSzPct val="120000"/>
              <a:buFontTx/>
              <a:buChar char="•"/>
              <a:defRPr/>
            </a:pPr>
            <a:r>
              <a:rPr lang="en-ZA" sz="1600" b="1" dirty="0" smtClean="0"/>
              <a:t>Ability to source competitively from developing markets</a:t>
            </a:r>
            <a:endParaRPr lang="en-ZA" sz="1600" b="1" dirty="0" smtClean="0">
              <a:latin typeface="+mj-lt"/>
            </a:endParaRPr>
          </a:p>
          <a:p>
            <a:pPr marL="265113" lvl="0" indent="-265113" algn="just">
              <a:buClr>
                <a:schemeClr val="accent3">
                  <a:lumMod val="50000"/>
                </a:schemeClr>
              </a:buClr>
              <a:buSzPct val="120000"/>
              <a:buFontTx/>
              <a:buChar char="•"/>
              <a:defRPr/>
            </a:pPr>
            <a:endParaRPr lang="en-ZA" sz="1600" b="1" dirty="0" smtClean="0">
              <a:latin typeface="+mj-lt"/>
            </a:endParaRPr>
          </a:p>
          <a:p>
            <a:pPr marL="265113" lvl="0" indent="-265113" algn="just">
              <a:buClr>
                <a:schemeClr val="accent3">
                  <a:lumMod val="50000"/>
                </a:schemeClr>
              </a:buClr>
              <a:buSzPct val="120000"/>
              <a:buFontTx/>
              <a:buChar char="•"/>
              <a:defRPr/>
            </a:pPr>
            <a:endParaRPr lang="en-ZA" sz="1600" b="1" dirty="0" smtClean="0">
              <a:latin typeface="+mj-lt"/>
            </a:endParaRPr>
          </a:p>
          <a:p>
            <a:pPr marL="265113" indent="-265113" algn="just">
              <a:buClr>
                <a:schemeClr val="accent3">
                  <a:lumMod val="50000"/>
                </a:schemeClr>
              </a:buClr>
              <a:buSzPct val="120000"/>
              <a:buFontTx/>
              <a:buChar char="•"/>
              <a:defRPr/>
            </a:pPr>
            <a:r>
              <a:rPr lang="en-ZA" sz="1600" b="1" dirty="0" smtClean="0"/>
              <a:t>Only reputed and validated suppliers are approved for use</a:t>
            </a:r>
            <a:endParaRPr lang="en-ZA" sz="1600" b="1" dirty="0" smtClean="0">
              <a:latin typeface="+mj-lt"/>
            </a:endParaRPr>
          </a:p>
          <a:p>
            <a:pPr marL="265113" lvl="0" indent="-265113" algn="just">
              <a:buClr>
                <a:schemeClr val="accent3">
                  <a:lumMod val="50000"/>
                </a:schemeClr>
              </a:buClr>
              <a:buSzPct val="120000"/>
              <a:buFontTx/>
              <a:buChar char="•"/>
              <a:defRPr/>
            </a:pPr>
            <a:endParaRPr kumimoji="0" lang="en-ZA" sz="1600" b="1" i="0" u="none" strike="noStrike" kern="1200" cap="none" spc="0" normalizeH="0" baseline="0" noProof="0" dirty="0" smtClean="0">
              <a:ln>
                <a:noFill/>
              </a:ln>
              <a:solidFill>
                <a:schemeClr val="tx1"/>
              </a:solidFill>
              <a:effectLst/>
              <a:uLnTx/>
              <a:uFillTx/>
              <a:latin typeface="+mj-lt"/>
              <a:ea typeface="+mn-ea"/>
              <a:cs typeface="Segoe UI" pitchFamily="34" charset="0"/>
            </a:endParaRPr>
          </a:p>
          <a:p>
            <a:pPr marL="265113" lvl="0" indent="-265113" algn="just">
              <a:buClr>
                <a:schemeClr val="accent3">
                  <a:lumMod val="50000"/>
                </a:schemeClr>
              </a:buClr>
              <a:buSzPct val="120000"/>
              <a:buFontTx/>
              <a:buChar char="•"/>
              <a:defRPr/>
            </a:pPr>
            <a:endParaRPr kumimoji="0" lang="en-ZA" sz="1600" b="1" i="0" u="none" strike="noStrike" kern="1200" cap="none" spc="0" normalizeH="0" baseline="0" noProof="0" dirty="0" smtClean="0">
              <a:ln>
                <a:noFill/>
              </a:ln>
              <a:solidFill>
                <a:schemeClr val="tx1"/>
              </a:solidFill>
              <a:effectLst/>
              <a:uLnTx/>
              <a:uFillTx/>
              <a:latin typeface="+mj-lt"/>
              <a:ea typeface="+mn-ea"/>
              <a:cs typeface="Segoe UI" pitchFamily="34" charset="0"/>
            </a:endParaRPr>
          </a:p>
          <a:p>
            <a:pPr marL="265113" lvl="0" indent="-265113" algn="just">
              <a:buClr>
                <a:schemeClr val="accent3">
                  <a:lumMod val="50000"/>
                </a:schemeClr>
              </a:buClr>
              <a:buSzPct val="120000"/>
              <a:buFontTx/>
              <a:buChar char="•"/>
              <a:defRPr/>
            </a:pPr>
            <a:r>
              <a:rPr lang="en-ZA" sz="1600" b="1" dirty="0" smtClean="0">
                <a:latin typeface="+mj-lt"/>
              </a:rPr>
              <a:t>Alternate suppliers are in place to mitigate supply risk and leverage pricing</a:t>
            </a:r>
          </a:p>
          <a:p>
            <a:pPr marL="265113" lvl="0" indent="-265113" algn="just">
              <a:buClr>
                <a:schemeClr val="accent3">
                  <a:lumMod val="50000"/>
                </a:schemeClr>
              </a:buClr>
              <a:buSzPct val="100000"/>
              <a:buFont typeface="Wingdings 3" pitchFamily="18" charset="2"/>
              <a:buChar char="}"/>
              <a:defRPr/>
            </a:pPr>
            <a:endParaRPr kumimoji="0" lang="en-ZA" sz="1600" b="1" i="0" u="none" strike="noStrike" kern="1200" cap="none" spc="0" normalizeH="0" baseline="0" noProof="0" dirty="0" smtClean="0">
              <a:ln>
                <a:noFill/>
              </a:ln>
              <a:solidFill>
                <a:schemeClr val="tx1"/>
              </a:solidFill>
              <a:effectLst/>
              <a:uLnTx/>
              <a:uFillTx/>
              <a:latin typeface="+mj-lt"/>
              <a:ea typeface="+mn-ea"/>
              <a:cs typeface="Segoe UI" pitchFamily="34" charset="0"/>
            </a:endParaRPr>
          </a:p>
          <a:p>
            <a:pPr marL="265113" marR="0" lvl="0" indent="-265113" algn="just" defTabSz="914400" rtl="0" eaLnBrk="1" fontAlgn="auto" latinLnBrk="0" hangingPunct="1">
              <a:lnSpc>
                <a:spcPct val="100000"/>
              </a:lnSpc>
              <a:spcBef>
                <a:spcPts val="0"/>
              </a:spcBef>
              <a:spcAft>
                <a:spcPts val="0"/>
              </a:spcAft>
              <a:buClr>
                <a:schemeClr val="accent3">
                  <a:lumMod val="50000"/>
                </a:schemeClr>
              </a:buClr>
              <a:buSzPct val="100000"/>
              <a:buFont typeface="Wingdings 3" pitchFamily="18" charset="2"/>
              <a:buChar char="}"/>
              <a:tabLst/>
              <a:defRPr/>
            </a:pPr>
            <a:endParaRPr kumimoji="0" lang="en-ZA" sz="1600" b="1" i="0" u="none" strike="noStrike" kern="1200" cap="none" spc="0" normalizeH="0" baseline="0" noProof="0" dirty="0" smtClean="0">
              <a:ln>
                <a:noFill/>
              </a:ln>
              <a:solidFill>
                <a:schemeClr val="tx1"/>
              </a:solidFill>
              <a:effectLst/>
              <a:uLnTx/>
              <a:uFillTx/>
              <a:latin typeface="+mj-lt"/>
              <a:ea typeface="+mn-ea"/>
              <a:cs typeface="Segoe UI" pitchFamily="34" charset="0"/>
            </a:endParaRPr>
          </a:p>
          <a:p>
            <a:pPr marL="265113" marR="0" lvl="0" indent="-265113" algn="just" defTabSz="914400" rtl="0" eaLnBrk="1" fontAlgn="auto" latinLnBrk="0" hangingPunct="1">
              <a:lnSpc>
                <a:spcPct val="100000"/>
              </a:lnSpc>
              <a:spcBef>
                <a:spcPts val="0"/>
              </a:spcBef>
              <a:spcAft>
                <a:spcPts val="0"/>
              </a:spcAft>
              <a:buClr>
                <a:srgbClr val="FF0000"/>
              </a:buClr>
              <a:buSzPct val="100000"/>
              <a:tabLst/>
              <a:defRPr/>
            </a:pPr>
            <a:endParaRPr kumimoji="0" lang="en-ZA" sz="1600" b="0" i="0" u="none" strike="noStrike" kern="1200" cap="none" spc="0" normalizeH="0" baseline="0" noProof="0" dirty="0" smtClean="0">
              <a:ln>
                <a:noFill/>
              </a:ln>
              <a:solidFill>
                <a:schemeClr val="tx1"/>
              </a:solidFill>
              <a:effectLst/>
              <a:uLnTx/>
              <a:uFillTx/>
              <a:latin typeface="+mj-lt"/>
              <a:ea typeface="+mn-ea"/>
              <a:cs typeface="Segoe UI" pitchFamily="34" charset="0"/>
            </a:endParaRPr>
          </a:p>
          <a:p>
            <a:pPr marL="454025" marR="0" lvl="1" indent="-268288" algn="l" defTabSz="914400" rtl="0" eaLnBrk="1" fontAlgn="auto" latinLnBrk="0" hangingPunct="1">
              <a:lnSpc>
                <a:spcPct val="200000"/>
              </a:lnSpc>
              <a:spcBef>
                <a:spcPts val="0"/>
              </a:spcBef>
              <a:spcAft>
                <a:spcPts val="0"/>
              </a:spcAft>
              <a:buClr>
                <a:schemeClr val="accent1">
                  <a:lumMod val="75000"/>
                </a:schemeClr>
              </a:buClr>
              <a:buSzPct val="80000"/>
              <a:buFont typeface="Wingdings" pitchFamily="2" charset="2"/>
              <a:buChar char="§"/>
              <a:tabLst/>
              <a:defRPr/>
            </a:pPr>
            <a:endParaRPr kumimoji="0" lang="en-ZA" sz="1600" b="0" i="0" u="none" strike="noStrike" kern="1200" cap="none" spc="0" normalizeH="0" baseline="0" noProof="0" dirty="0" smtClean="0">
              <a:ln>
                <a:noFill/>
              </a:ln>
              <a:solidFill>
                <a:schemeClr val="tx1"/>
              </a:solidFill>
              <a:effectLst/>
              <a:uLnTx/>
              <a:uFillTx/>
              <a:latin typeface="+mj-lt"/>
              <a:ea typeface="+mn-ea"/>
              <a:cs typeface="Segoe UI" pitchFamily="34" charset="0"/>
            </a:endParaRPr>
          </a:p>
          <a:p>
            <a:pPr marL="538163" marR="0" lvl="0" indent="-174625" algn="l" defTabSz="914400" rtl="0" eaLnBrk="1" fontAlgn="auto" latinLnBrk="0" hangingPunct="1">
              <a:lnSpc>
                <a:spcPct val="100000"/>
              </a:lnSpc>
              <a:spcBef>
                <a:spcPts val="0"/>
              </a:spcBef>
              <a:spcAft>
                <a:spcPts val="0"/>
              </a:spcAft>
              <a:buClr>
                <a:srgbClr val="FF0000"/>
              </a:buClr>
              <a:buSzPct val="100000"/>
              <a:buFontTx/>
              <a:buChar char="-"/>
              <a:tabLst/>
              <a:defRPr/>
            </a:pPr>
            <a:endParaRPr kumimoji="0" lang="en-ZA" sz="1600" b="1" i="0" u="none" strike="noStrike" kern="1200" cap="none" spc="0" normalizeH="0" baseline="0" noProof="0" dirty="0" smtClean="0">
              <a:ln>
                <a:noFill/>
              </a:ln>
              <a:solidFill>
                <a:schemeClr val="tx1"/>
              </a:solidFill>
              <a:effectLst/>
              <a:uLnTx/>
              <a:uFillTx/>
              <a:latin typeface="+mj-lt"/>
              <a:ea typeface="+mn-ea"/>
              <a:cs typeface="Segoe UI" pitchFamily="34" charset="0"/>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Allocation of Procurement Currencies</a:t>
            </a:r>
            <a:endParaRPr lang="en-ZA" dirty="0">
              <a:solidFill>
                <a:srgbClr val="0000CC"/>
              </a:solidFill>
            </a:endParaRPr>
          </a:p>
        </p:txBody>
      </p:sp>
      <p:graphicFrame>
        <p:nvGraphicFramePr>
          <p:cNvPr id="3" name="Chart 2"/>
          <p:cNvGraphicFramePr/>
          <p:nvPr/>
        </p:nvGraphicFramePr>
        <p:xfrm>
          <a:off x="4030579" y="962525"/>
          <a:ext cx="4932947" cy="5005137"/>
        </p:xfrm>
        <a:graphic>
          <a:graphicData uri="http://schemas.openxmlformats.org/drawingml/2006/chart">
            <c:chart xmlns:c="http://schemas.openxmlformats.org/drawingml/2006/chart" xmlns:r="http://schemas.openxmlformats.org/officeDocument/2006/relationships" r:id="rId2"/>
          </a:graphicData>
        </a:graphic>
      </p:graphicFrame>
      <p:sp>
        <p:nvSpPr>
          <p:cNvPr id="44034" name="Text Box 2"/>
          <p:cNvSpPr txBox="1">
            <a:spLocks noChangeArrowheads="1"/>
          </p:cNvSpPr>
          <p:nvPr/>
        </p:nvSpPr>
        <p:spPr bwMode="auto">
          <a:xfrm>
            <a:off x="365876" y="1392153"/>
            <a:ext cx="5887005" cy="44070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68288" marR="0" lvl="1" indent="-268288" algn="l" defTabSz="914400" rtl="0" eaLnBrk="1" fontAlgn="base" latinLnBrk="0" hangingPunct="1">
              <a:lnSpc>
                <a:spcPct val="100000"/>
              </a:lnSpc>
              <a:spcBef>
                <a:spcPct val="0"/>
              </a:spcBef>
              <a:spcAft>
                <a:spcPts val="1000"/>
              </a:spcAft>
              <a:buClr>
                <a:schemeClr val="accent3">
                  <a:lumMod val="50000"/>
                </a:schemeClr>
              </a:buClr>
              <a:buSzPct val="120000"/>
              <a:buFont typeface="Calibri" pitchFamily="34" charset="0"/>
              <a:buChar char="•"/>
              <a:tabLst/>
            </a:pPr>
            <a:r>
              <a:rPr kumimoji="0" lang="en-ZA" sz="1600" b="1" i="0" u="none" strike="noStrike" cap="none" normalizeH="0" baseline="0" dirty="0" smtClean="0">
                <a:ln>
                  <a:noFill/>
                </a:ln>
                <a:solidFill>
                  <a:schemeClr val="tx1"/>
                </a:solidFill>
                <a:effectLst/>
                <a:latin typeface="+mj-lt"/>
              </a:rPr>
              <a:t>Most API’s and excipients are purchased mainly from</a:t>
            </a:r>
            <a:r>
              <a:rPr kumimoji="0" lang="en-ZA" sz="1600" b="1" i="0" u="none" strike="noStrike" cap="none" normalizeH="0" dirty="0" smtClean="0">
                <a:ln>
                  <a:noFill/>
                </a:ln>
                <a:solidFill>
                  <a:schemeClr val="tx1"/>
                </a:solidFill>
                <a:effectLst/>
                <a:latin typeface="+mj-lt"/>
              </a:rPr>
              <a:t> Asia:</a:t>
            </a:r>
          </a:p>
          <a:p>
            <a:pPr marL="444500" lvl="2" indent="-177800" fontAlgn="base">
              <a:spcBef>
                <a:spcPct val="0"/>
              </a:spcBef>
              <a:buClr>
                <a:schemeClr val="accent1">
                  <a:lumMod val="50000"/>
                </a:schemeClr>
              </a:buClr>
              <a:buSzPct val="80000"/>
              <a:buFont typeface="Wingdings 3" pitchFamily="18" charset="2"/>
              <a:buChar char="}"/>
            </a:pPr>
            <a:r>
              <a:rPr kumimoji="0" lang="en-ZA" sz="1600" i="0" u="none" strike="noStrike" cap="none" normalizeH="0" baseline="0" dirty="0" smtClean="0">
                <a:ln>
                  <a:noFill/>
                </a:ln>
                <a:solidFill>
                  <a:schemeClr val="tx1"/>
                </a:solidFill>
                <a:effectLst/>
                <a:latin typeface="+mj-lt"/>
              </a:rPr>
              <a:t>India</a:t>
            </a:r>
          </a:p>
          <a:p>
            <a:pPr marL="444500" lvl="2" indent="-177800" fontAlgn="base">
              <a:spcBef>
                <a:spcPct val="0"/>
              </a:spcBef>
              <a:buClr>
                <a:schemeClr val="accent1">
                  <a:lumMod val="50000"/>
                </a:schemeClr>
              </a:buClr>
              <a:buSzPct val="80000"/>
              <a:buFont typeface="Wingdings 3" pitchFamily="18" charset="2"/>
              <a:buChar char="}"/>
            </a:pPr>
            <a:r>
              <a:rPr kumimoji="0" lang="en-ZA" sz="1600" i="0" u="none" strike="noStrike" cap="none" normalizeH="0" baseline="0" dirty="0" smtClean="0">
                <a:ln>
                  <a:noFill/>
                </a:ln>
                <a:solidFill>
                  <a:schemeClr val="tx1"/>
                </a:solidFill>
                <a:effectLst/>
                <a:latin typeface="+mj-lt"/>
              </a:rPr>
              <a:t>China</a:t>
            </a:r>
          </a:p>
          <a:p>
            <a:pPr marR="0" lvl="0" algn="l" defTabSz="914400" rtl="0" eaLnBrk="1" fontAlgn="base" latinLnBrk="0" hangingPunct="1">
              <a:lnSpc>
                <a:spcPct val="100000"/>
              </a:lnSpc>
              <a:spcBef>
                <a:spcPct val="0"/>
              </a:spcBef>
              <a:spcAft>
                <a:spcPts val="1000"/>
              </a:spcAft>
              <a:buClrTx/>
              <a:buSzTx/>
              <a:buFontTx/>
              <a:buNone/>
              <a:tabLst/>
            </a:pPr>
            <a:endParaRPr kumimoji="0" lang="en-ZA" sz="1600" b="1" i="0" u="none" strike="noStrike" cap="none" normalizeH="0" baseline="0" dirty="0" smtClean="0">
              <a:ln>
                <a:noFill/>
              </a:ln>
              <a:solidFill>
                <a:schemeClr val="tx1"/>
              </a:solidFill>
              <a:effectLst/>
              <a:latin typeface="+mj-lt"/>
            </a:endParaRPr>
          </a:p>
          <a:p>
            <a:pPr marL="268288" marR="0" lvl="1" indent="-268288" algn="l" defTabSz="914400" rtl="0" eaLnBrk="1" fontAlgn="base" latinLnBrk="0" hangingPunct="1">
              <a:lnSpc>
                <a:spcPct val="100000"/>
              </a:lnSpc>
              <a:spcBef>
                <a:spcPct val="0"/>
              </a:spcBef>
              <a:spcAft>
                <a:spcPts val="1000"/>
              </a:spcAft>
              <a:buClr>
                <a:schemeClr val="accent3">
                  <a:lumMod val="50000"/>
                </a:schemeClr>
              </a:buClr>
              <a:buSzPct val="120000"/>
              <a:buFont typeface="Calibri" pitchFamily="34" charset="0"/>
              <a:buChar char="•"/>
              <a:tabLst/>
            </a:pPr>
            <a:r>
              <a:rPr kumimoji="0" lang="en-ZA" sz="1600" b="1" i="0" u="none" strike="noStrike" cap="none" normalizeH="0" baseline="0" dirty="0" smtClean="0">
                <a:ln>
                  <a:noFill/>
                </a:ln>
                <a:solidFill>
                  <a:schemeClr val="tx1"/>
                </a:solidFill>
                <a:effectLst/>
                <a:latin typeface="+mj-lt"/>
              </a:rPr>
              <a:t>Packaging materials are largely purchased                                     from South African suppliers</a:t>
            </a:r>
          </a:p>
          <a:p>
            <a:pPr marL="0" marR="0" lvl="1" algn="l" defTabSz="914400" rtl="0" eaLnBrk="1" fontAlgn="base" latinLnBrk="0" hangingPunct="1">
              <a:lnSpc>
                <a:spcPct val="100000"/>
              </a:lnSpc>
              <a:spcBef>
                <a:spcPct val="0"/>
              </a:spcBef>
              <a:spcAft>
                <a:spcPts val="1000"/>
              </a:spcAft>
              <a:buClrTx/>
              <a:buSzTx/>
              <a:buFont typeface="Symbol" pitchFamily="18" charset="2"/>
              <a:buChar char="·"/>
              <a:tabLst/>
            </a:pPr>
            <a:endParaRPr lang="en-ZA" sz="1600" b="1" dirty="0" smtClean="0">
              <a:latin typeface="+mj-lt"/>
            </a:endParaRPr>
          </a:p>
          <a:p>
            <a:pPr marL="268288" marR="0" lvl="1" indent="-268288" algn="l" defTabSz="914400" rtl="0" eaLnBrk="1" fontAlgn="base" latinLnBrk="0" hangingPunct="1">
              <a:lnSpc>
                <a:spcPct val="100000"/>
              </a:lnSpc>
              <a:spcBef>
                <a:spcPct val="0"/>
              </a:spcBef>
              <a:spcAft>
                <a:spcPts val="1000"/>
              </a:spcAft>
              <a:buClr>
                <a:schemeClr val="accent3">
                  <a:lumMod val="50000"/>
                </a:schemeClr>
              </a:buClr>
              <a:buSzPct val="120000"/>
              <a:buFont typeface="Calibri" pitchFamily="34" charset="0"/>
              <a:buChar char="•"/>
              <a:tabLst/>
            </a:pPr>
            <a:r>
              <a:rPr kumimoji="0" lang="en-ZA" sz="1600" b="1" i="0" u="none" strike="noStrike" cap="none" normalizeH="0" baseline="0" dirty="0" smtClean="0">
                <a:ln>
                  <a:noFill/>
                </a:ln>
                <a:solidFill>
                  <a:schemeClr val="tx1"/>
                </a:solidFill>
                <a:effectLst/>
                <a:latin typeface="+mj-lt"/>
              </a:rPr>
              <a:t>Aspen received an A-rating from </a:t>
            </a:r>
            <a:r>
              <a:rPr lang="en-ZA" sz="1600" b="1" dirty="0" smtClean="0">
                <a:latin typeface="+mj-lt"/>
              </a:rPr>
              <a:t>                                                     </a:t>
            </a:r>
            <a:r>
              <a:rPr kumimoji="0" lang="en-ZA" sz="1600" b="1" i="0" u="none" strike="noStrike" cap="none" normalizeH="0" baseline="0" dirty="0" smtClean="0">
                <a:ln>
                  <a:noFill/>
                </a:ln>
                <a:solidFill>
                  <a:schemeClr val="tx1"/>
                </a:solidFill>
                <a:effectLst/>
                <a:latin typeface="+mj-lt"/>
              </a:rPr>
              <a:t>Empowerdex i</a:t>
            </a:r>
            <a:r>
              <a:rPr lang="en-ZA" sz="1600" b="1" dirty="0" smtClean="0">
                <a:latin typeface="+mj-lt"/>
              </a:rPr>
              <a:t>n the preferential                                                    procurement category</a:t>
            </a:r>
            <a:endParaRPr kumimoji="0" lang="en-ZA" sz="1600" b="1" i="0" u="none" strike="noStrike" cap="none" normalizeH="0" baseline="0" dirty="0" smtClean="0">
              <a:ln>
                <a:noFill/>
              </a:ln>
              <a:solidFill>
                <a:schemeClr val="tx1"/>
              </a:solidFill>
              <a:effectLst/>
              <a:latin typeface="+mj-lt"/>
            </a:endParaRPr>
          </a:p>
          <a:p>
            <a:pPr marL="457200" marR="0" lvl="1" indent="0" algn="l" defTabSz="914400" rtl="0" eaLnBrk="1" fontAlgn="base" latinLnBrk="0" hangingPunct="1">
              <a:lnSpc>
                <a:spcPct val="100000"/>
              </a:lnSpc>
              <a:spcBef>
                <a:spcPct val="0"/>
              </a:spcBef>
              <a:spcAft>
                <a:spcPts val="1000"/>
              </a:spcAft>
              <a:buClrTx/>
              <a:buSzTx/>
              <a:buFont typeface="Symbol" pitchFamily="18" charset="2"/>
              <a:buChar char="·"/>
              <a:tabLst/>
            </a:pPr>
            <a:endParaRPr kumimoji="0" lang="en-US" sz="1800" b="0" i="0" u="none" strike="noStrike" cap="none" normalizeH="0" baseline="0" dirty="0" smtClean="0">
              <a:ln>
                <a:noFill/>
              </a:ln>
              <a:solidFill>
                <a:schemeClr val="tx1"/>
              </a:solidFill>
              <a:effectLst/>
              <a:latin typeface="+mj-lt"/>
            </a:endParaRPr>
          </a:p>
          <a:p>
            <a:pPr marL="457200" marR="0" lvl="1" indent="0" algn="l" defTabSz="914400" rtl="0" eaLnBrk="1" fontAlgn="base" latinLnBrk="0" hangingPunct="1">
              <a:lnSpc>
                <a:spcPct val="100000"/>
              </a:lnSpc>
              <a:spcBef>
                <a:spcPct val="0"/>
              </a:spcBef>
              <a:spcAft>
                <a:spcPts val="1000"/>
              </a:spcAft>
              <a:buClrTx/>
              <a:buSzTx/>
              <a:buFont typeface="Symbol" pitchFamily="18" charset="2"/>
              <a:buChar char="·"/>
              <a:tabLst/>
            </a:pPr>
            <a:endParaRPr kumimoji="0" lang="en-US" sz="1800" b="0" i="0" u="none" strike="noStrike" cap="none" normalizeH="0" baseline="0" dirty="0" smtClean="0">
              <a:ln>
                <a:noFill/>
              </a:ln>
              <a:solidFill>
                <a:schemeClr val="tx1"/>
              </a:solidFill>
              <a:effectLst/>
              <a:latin typeface="+mj-lt"/>
            </a:endParaRPr>
          </a:p>
        </p:txBody>
      </p:sp>
      <p:cxnSp>
        <p:nvCxnSpPr>
          <p:cNvPr id="6" name="Straight Connector 5"/>
          <p:cNvCxnSpPr/>
          <p:nvPr/>
        </p:nvCxnSpPr>
        <p:spPr>
          <a:xfrm rot="10800000">
            <a:off x="6387354" y="2353235"/>
            <a:ext cx="16136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 name="Title 1"/>
          <p:cNvSpPr>
            <a:spLocks noGrp="1"/>
          </p:cNvSpPr>
          <p:nvPr>
            <p:ph type="title"/>
          </p:nvPr>
        </p:nvSpPr>
        <p:spPr>
          <a:xfrm>
            <a:off x="0" y="215152"/>
            <a:ext cx="9144000" cy="591671"/>
          </a:xfrm>
        </p:spPr>
        <p:txBody>
          <a:bodyPr/>
          <a:lstStyle/>
          <a:p>
            <a:r>
              <a:rPr lang="en-ZA" dirty="0" smtClean="0"/>
              <a:t>Training and Development</a:t>
            </a:r>
            <a:endParaRPr lang="en-ZA" dirty="0"/>
          </a:p>
        </p:txBody>
      </p:sp>
      <p:pic>
        <p:nvPicPr>
          <p:cNvPr id="25" name="Content Placeholder 3" descr="PMA.JPG"/>
          <p:cNvPicPr>
            <a:picLocks noChangeAspect="1"/>
          </p:cNvPicPr>
          <p:nvPr/>
        </p:nvPicPr>
        <p:blipFill>
          <a:blip r:embed="rId2" cstate="print"/>
          <a:stretch>
            <a:fillRect/>
          </a:stretch>
        </p:blipFill>
        <p:spPr>
          <a:xfrm>
            <a:off x="931949" y="3982457"/>
            <a:ext cx="3492133" cy="23561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6" name="Content Placeholder 3" descr="Artisan Apprenticeship.JPG"/>
          <p:cNvPicPr>
            <a:picLocks noChangeAspect="1"/>
          </p:cNvPicPr>
          <p:nvPr/>
        </p:nvPicPr>
        <p:blipFill>
          <a:blip r:embed="rId3" cstate="print"/>
          <a:stretch>
            <a:fillRect/>
          </a:stretch>
        </p:blipFill>
        <p:spPr>
          <a:xfrm>
            <a:off x="5598428" y="1057815"/>
            <a:ext cx="3088371" cy="22220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7" name="Content Placeholder 3" descr="ABET.JPG"/>
          <p:cNvPicPr>
            <a:picLocks noChangeAspect="1"/>
          </p:cNvPicPr>
          <p:nvPr/>
        </p:nvPicPr>
        <p:blipFill>
          <a:blip r:embed="rId4" cstate="print"/>
          <a:stretch>
            <a:fillRect/>
          </a:stretch>
        </p:blipFill>
        <p:spPr>
          <a:xfrm>
            <a:off x="5642811" y="3748980"/>
            <a:ext cx="3032939" cy="22878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Content Placeholder 2"/>
          <p:cNvSpPr txBox="1">
            <a:spLocks/>
          </p:cNvSpPr>
          <p:nvPr/>
        </p:nvSpPr>
        <p:spPr>
          <a:xfrm>
            <a:off x="261589" y="902625"/>
            <a:ext cx="5049999" cy="2947480"/>
          </a:xfrm>
          <a:prstGeom prst="rect">
            <a:avLst/>
          </a:prstGeom>
        </p:spPr>
        <p:txBody>
          <a:bodyPr>
            <a:normAutofit fontScale="92500" lnSpcReduction="10000"/>
          </a:bodyPr>
          <a:lstStyle/>
          <a:p>
            <a:pPr marL="265113" marR="0" lvl="0" indent="-265113" algn="just" defTabSz="914400" rtl="0" eaLnBrk="1" fontAlgn="auto" latinLnBrk="0" hangingPunct="1">
              <a:lnSpc>
                <a:spcPct val="100000"/>
              </a:lnSpc>
              <a:spcBef>
                <a:spcPts val="0"/>
              </a:spcBef>
              <a:spcAft>
                <a:spcPts val="0"/>
              </a:spcAft>
              <a:buClr>
                <a:schemeClr val="accent3">
                  <a:lumMod val="50000"/>
                </a:schemeClr>
              </a:buClr>
              <a:buSzPct val="100000"/>
              <a:buFontTx/>
              <a:buChar char="•"/>
              <a:tabLst/>
              <a:defRPr/>
            </a:pPr>
            <a:r>
              <a:rPr kumimoji="0" lang="en-US" sz="1500" i="0" u="none" strike="noStrike" kern="1200" cap="none" spc="0" normalizeH="0" baseline="0" noProof="0" dirty="0" smtClean="0">
                <a:ln>
                  <a:noFill/>
                </a:ln>
                <a:solidFill>
                  <a:schemeClr val="tx1"/>
                </a:solidFill>
                <a:effectLst/>
                <a:uLnTx/>
                <a:uFillTx/>
                <a:latin typeface="+mj-lt"/>
                <a:ea typeface="+mn-ea"/>
                <a:cs typeface="Segoe UI" pitchFamily="34" charset="0"/>
              </a:rPr>
              <a:t>140 new/ongoing 2010/11 Learnerships are in place, covering the fields</a:t>
            </a:r>
            <a:r>
              <a:rPr kumimoji="0" lang="en-US" sz="1500" i="0" u="none" strike="noStrike" kern="1200" cap="none" spc="0" normalizeH="0" noProof="0" dirty="0" smtClean="0">
                <a:ln>
                  <a:noFill/>
                </a:ln>
                <a:solidFill>
                  <a:schemeClr val="tx1"/>
                </a:solidFill>
                <a:effectLst/>
                <a:uLnTx/>
                <a:uFillTx/>
                <a:latin typeface="+mj-lt"/>
                <a:ea typeface="+mn-ea"/>
                <a:cs typeface="Segoe UI" pitchFamily="34" charset="0"/>
              </a:rPr>
              <a:t> of</a:t>
            </a:r>
            <a:r>
              <a:rPr kumimoji="0" lang="en-US" sz="1500" i="0" u="none" strike="noStrike" kern="1200" cap="none" spc="0" normalizeH="0" baseline="0" noProof="0" dirty="0" smtClean="0">
                <a:ln>
                  <a:noFill/>
                </a:ln>
                <a:solidFill>
                  <a:schemeClr val="tx1"/>
                </a:solidFill>
                <a:effectLst/>
                <a:uLnTx/>
                <a:uFillTx/>
                <a:latin typeface="+mj-lt"/>
                <a:ea typeface="+mn-ea"/>
                <a:cs typeface="Segoe UI" pitchFamily="34" charset="0"/>
              </a:rPr>
              <a:t> Business Administration, Equipment Setting</a:t>
            </a:r>
            <a:r>
              <a:rPr kumimoji="0" lang="en-US" sz="1500" i="0" u="none" strike="noStrike" kern="1200" cap="none" spc="0" normalizeH="0" noProof="0" dirty="0" smtClean="0">
                <a:ln>
                  <a:noFill/>
                </a:ln>
                <a:solidFill>
                  <a:schemeClr val="tx1"/>
                </a:solidFill>
                <a:effectLst/>
                <a:uLnTx/>
                <a:uFillTx/>
                <a:latin typeface="+mj-lt"/>
                <a:ea typeface="+mn-ea"/>
                <a:cs typeface="Segoe UI" pitchFamily="34" charset="0"/>
              </a:rPr>
              <a:t> and </a:t>
            </a:r>
            <a:r>
              <a:rPr kumimoji="0" lang="en-US" sz="1500" i="0" u="none" strike="noStrike" kern="1200" cap="none" spc="0" normalizeH="0" baseline="0" noProof="0" dirty="0" smtClean="0">
                <a:ln>
                  <a:noFill/>
                </a:ln>
                <a:solidFill>
                  <a:schemeClr val="tx1"/>
                </a:solidFill>
                <a:effectLst/>
                <a:uLnTx/>
                <a:uFillTx/>
                <a:latin typeface="+mj-lt"/>
                <a:ea typeface="+mn-ea"/>
                <a:cs typeface="Segoe UI" pitchFamily="34" charset="0"/>
              </a:rPr>
              <a:t>Operation, Safety Controls, Pharmaceutical Controls, etc.</a:t>
            </a:r>
          </a:p>
          <a:p>
            <a:pPr marL="265113" marR="0" lvl="0" indent="-265113" algn="just" defTabSz="914400" rtl="0" eaLnBrk="1" fontAlgn="auto" latinLnBrk="0" hangingPunct="1">
              <a:lnSpc>
                <a:spcPct val="100000"/>
              </a:lnSpc>
              <a:spcBef>
                <a:spcPts val="0"/>
              </a:spcBef>
              <a:spcAft>
                <a:spcPts val="0"/>
              </a:spcAft>
              <a:buClr>
                <a:schemeClr val="accent3">
                  <a:lumMod val="50000"/>
                </a:schemeClr>
              </a:buClr>
              <a:buSzPct val="100000"/>
              <a:buFontTx/>
              <a:buChar char="•"/>
              <a:tabLst/>
              <a:defRPr/>
            </a:pPr>
            <a:endParaRPr kumimoji="0" lang="en-US" sz="1500" i="0" u="none" strike="noStrike" kern="1200" cap="none" spc="0" normalizeH="0" baseline="0" noProof="0" dirty="0" smtClean="0">
              <a:ln>
                <a:noFill/>
              </a:ln>
              <a:solidFill>
                <a:schemeClr val="tx1"/>
              </a:solidFill>
              <a:effectLst/>
              <a:uLnTx/>
              <a:uFillTx/>
              <a:latin typeface="+mj-lt"/>
              <a:ea typeface="+mn-ea"/>
              <a:cs typeface="Segoe UI" pitchFamily="34" charset="0"/>
            </a:endParaRPr>
          </a:p>
          <a:p>
            <a:pPr marL="265113" marR="0" lvl="0" indent="-265113" algn="just" defTabSz="914400" rtl="0" eaLnBrk="1" fontAlgn="auto" latinLnBrk="0" hangingPunct="1">
              <a:lnSpc>
                <a:spcPct val="100000"/>
              </a:lnSpc>
              <a:spcBef>
                <a:spcPts val="0"/>
              </a:spcBef>
              <a:spcAft>
                <a:spcPts val="0"/>
              </a:spcAft>
              <a:buClr>
                <a:schemeClr val="accent3">
                  <a:lumMod val="50000"/>
                </a:schemeClr>
              </a:buClr>
              <a:buSzPct val="100000"/>
              <a:buFontTx/>
              <a:buChar char="•"/>
              <a:tabLst/>
              <a:defRPr/>
            </a:pPr>
            <a:r>
              <a:rPr lang="en-ZA" sz="1500" dirty="0" smtClean="0">
                <a:latin typeface="+mj-lt"/>
                <a:cs typeface="Segoe UI" pitchFamily="34" charset="0"/>
              </a:rPr>
              <a:t>Additional Laboratory and Warehousing Learnerships are in development for 2011/2012</a:t>
            </a:r>
          </a:p>
          <a:p>
            <a:pPr marL="265113" marR="0" lvl="0" indent="-265113" algn="just" defTabSz="914400" rtl="0" eaLnBrk="1" fontAlgn="auto" latinLnBrk="0" hangingPunct="1">
              <a:lnSpc>
                <a:spcPct val="100000"/>
              </a:lnSpc>
              <a:spcBef>
                <a:spcPts val="0"/>
              </a:spcBef>
              <a:spcAft>
                <a:spcPts val="0"/>
              </a:spcAft>
              <a:buClr>
                <a:schemeClr val="accent3">
                  <a:lumMod val="50000"/>
                </a:schemeClr>
              </a:buClr>
              <a:buSzPct val="100000"/>
              <a:buFontTx/>
              <a:buChar char="•"/>
              <a:tabLst/>
              <a:defRPr/>
            </a:pPr>
            <a:endParaRPr kumimoji="0" lang="en-US" sz="1500" i="0" u="none" strike="noStrike" kern="1200" cap="none" spc="0" normalizeH="0" baseline="0" noProof="0" dirty="0" smtClean="0">
              <a:ln>
                <a:noFill/>
              </a:ln>
              <a:solidFill>
                <a:schemeClr val="tx1"/>
              </a:solidFill>
              <a:effectLst/>
              <a:uLnTx/>
              <a:uFillTx/>
              <a:latin typeface="+mj-lt"/>
              <a:ea typeface="+mn-ea"/>
              <a:cs typeface="Segoe UI" pitchFamily="34" charset="0"/>
            </a:endParaRPr>
          </a:p>
          <a:p>
            <a:pPr marL="265113" marR="0" lvl="0" indent="-265113" algn="just" defTabSz="914400" rtl="0" eaLnBrk="1" fontAlgn="auto" latinLnBrk="0" hangingPunct="1">
              <a:lnSpc>
                <a:spcPct val="100000"/>
              </a:lnSpc>
              <a:spcBef>
                <a:spcPts val="0"/>
              </a:spcBef>
              <a:spcAft>
                <a:spcPts val="0"/>
              </a:spcAft>
              <a:buClr>
                <a:schemeClr val="accent3">
                  <a:lumMod val="50000"/>
                </a:schemeClr>
              </a:buClr>
              <a:buSzPct val="100000"/>
              <a:buFontTx/>
              <a:buChar char="•"/>
              <a:tabLst/>
              <a:defRPr/>
            </a:pPr>
            <a:r>
              <a:rPr kumimoji="0" lang="en-US" sz="1500" i="0" u="none" strike="noStrike" kern="1200" cap="none" spc="0" normalizeH="0" baseline="0" noProof="0" dirty="0" smtClean="0">
                <a:ln>
                  <a:noFill/>
                </a:ln>
                <a:solidFill>
                  <a:schemeClr val="tx1"/>
                </a:solidFill>
                <a:effectLst/>
                <a:uLnTx/>
                <a:uFillTx/>
                <a:latin typeface="+mj-lt"/>
                <a:ea typeface="+mn-ea"/>
                <a:cs typeface="Segoe UI" pitchFamily="34" charset="0"/>
              </a:rPr>
              <a:t>20 additional bursaries have been awarded towards tertiary studies in 2011</a:t>
            </a:r>
          </a:p>
          <a:p>
            <a:pPr marL="265113" marR="0" lvl="0" indent="-265113" algn="just" defTabSz="914400" rtl="0" eaLnBrk="1" fontAlgn="auto" latinLnBrk="0" hangingPunct="1">
              <a:lnSpc>
                <a:spcPct val="100000"/>
              </a:lnSpc>
              <a:spcBef>
                <a:spcPts val="0"/>
              </a:spcBef>
              <a:spcAft>
                <a:spcPts val="0"/>
              </a:spcAft>
              <a:buClr>
                <a:schemeClr val="accent3">
                  <a:lumMod val="50000"/>
                </a:schemeClr>
              </a:buClr>
              <a:buSzPct val="100000"/>
              <a:buFontTx/>
              <a:buChar char="•"/>
              <a:tabLst/>
              <a:defRPr/>
            </a:pPr>
            <a:endParaRPr kumimoji="0" lang="en-US" sz="1500" i="0" u="none" strike="noStrike" kern="1200" cap="none" spc="0" normalizeH="0" baseline="0" noProof="0" dirty="0" smtClean="0">
              <a:ln>
                <a:noFill/>
              </a:ln>
              <a:solidFill>
                <a:schemeClr val="tx1"/>
              </a:solidFill>
              <a:effectLst/>
              <a:uLnTx/>
              <a:uFillTx/>
              <a:latin typeface="+mj-lt"/>
              <a:ea typeface="+mn-ea"/>
              <a:cs typeface="Segoe UI" pitchFamily="34" charset="0"/>
            </a:endParaRPr>
          </a:p>
          <a:p>
            <a:pPr marL="265113" indent="-265113" algn="just">
              <a:buClr>
                <a:schemeClr val="accent3">
                  <a:lumMod val="50000"/>
                </a:schemeClr>
              </a:buClr>
              <a:buSzPct val="100000"/>
              <a:buFontTx/>
              <a:buChar char="•"/>
              <a:defRPr/>
            </a:pPr>
            <a:r>
              <a:rPr lang="en-US" sz="1500" dirty="0" smtClean="0">
                <a:cs typeface="Segoe UI" pitchFamily="34" charset="0"/>
              </a:rPr>
              <a:t>4 Pharmacist are receiving internships in 2011</a:t>
            </a:r>
          </a:p>
          <a:p>
            <a:pPr marL="265113" indent="-265113" algn="just">
              <a:buClr>
                <a:schemeClr val="accent3">
                  <a:lumMod val="50000"/>
                </a:schemeClr>
              </a:buClr>
              <a:buSzPct val="100000"/>
              <a:buFontTx/>
              <a:buChar char="•"/>
              <a:defRPr/>
            </a:pPr>
            <a:endParaRPr lang="en-US" sz="1500" dirty="0" smtClean="0">
              <a:cs typeface="Segoe UI" pitchFamily="34" charset="0"/>
            </a:endParaRPr>
          </a:p>
          <a:p>
            <a:pPr marL="265113" marR="0" lvl="0" indent="-265113" algn="just" defTabSz="914400" rtl="0" eaLnBrk="1" fontAlgn="auto" latinLnBrk="0" hangingPunct="1">
              <a:lnSpc>
                <a:spcPct val="100000"/>
              </a:lnSpc>
              <a:spcBef>
                <a:spcPts val="0"/>
              </a:spcBef>
              <a:spcAft>
                <a:spcPts val="0"/>
              </a:spcAft>
              <a:buClr>
                <a:schemeClr val="accent3">
                  <a:lumMod val="50000"/>
                </a:schemeClr>
              </a:buClr>
              <a:buSzPct val="100000"/>
              <a:buFontTx/>
              <a:buChar char="•"/>
              <a:tabLst/>
              <a:defRPr/>
            </a:pPr>
            <a:r>
              <a:rPr kumimoji="0" lang="en-US" sz="1500" i="0" u="none" strike="noStrike" kern="1200" cap="none" spc="0" normalizeH="0" baseline="0" noProof="0" dirty="0" smtClean="0">
                <a:ln>
                  <a:noFill/>
                </a:ln>
                <a:solidFill>
                  <a:schemeClr val="tx1"/>
                </a:solidFill>
                <a:effectLst/>
                <a:uLnTx/>
                <a:uFillTx/>
                <a:latin typeface="+mj-lt"/>
                <a:ea typeface="+mn-ea"/>
                <a:cs typeface="Segoe UI" pitchFamily="34" charset="0"/>
              </a:rPr>
              <a:t>In 2010, 10 Apprentices as Fitters and 22 learners as Pharmacist Assistants were qualified</a:t>
            </a:r>
          </a:p>
          <a:p>
            <a:pPr marL="265113" marR="0" lvl="0" indent="-265113" algn="l" defTabSz="914400" rtl="0" eaLnBrk="1" fontAlgn="auto" latinLnBrk="0" hangingPunct="1">
              <a:lnSpc>
                <a:spcPct val="100000"/>
              </a:lnSpc>
              <a:spcBef>
                <a:spcPts val="0"/>
              </a:spcBef>
              <a:spcAft>
                <a:spcPts val="0"/>
              </a:spcAft>
              <a:buClr>
                <a:srgbClr val="FF0000"/>
              </a:buClr>
              <a:buSzPct val="100000"/>
              <a:buFont typeface="Wingdings 3" pitchFamily="18" charset="2"/>
              <a:buChar char=""/>
              <a:tabLst/>
              <a:defRPr/>
            </a:pPr>
            <a:endParaRPr kumimoji="0" lang="en-US" sz="1600" b="1" i="0" u="none" strike="noStrike" kern="1200" cap="none" spc="0" normalizeH="0" baseline="0" noProof="0" dirty="0" smtClean="0">
              <a:ln>
                <a:noFill/>
              </a:ln>
              <a:solidFill>
                <a:schemeClr val="tx1"/>
              </a:solidFill>
              <a:effectLst/>
              <a:uLnTx/>
              <a:uFillTx/>
              <a:latin typeface="+mj-lt"/>
              <a:ea typeface="+mn-ea"/>
              <a:cs typeface="Segoe UI" pitchFamily="34" charset="0"/>
            </a:endParaRPr>
          </a:p>
          <a:p>
            <a:pPr marL="265113" marR="0" lvl="0" indent="-265113" algn="l" defTabSz="914400" rtl="0" eaLnBrk="1" fontAlgn="auto" latinLnBrk="0" hangingPunct="1">
              <a:lnSpc>
                <a:spcPct val="100000"/>
              </a:lnSpc>
              <a:spcBef>
                <a:spcPts val="0"/>
              </a:spcBef>
              <a:spcAft>
                <a:spcPts val="0"/>
              </a:spcAft>
              <a:buClr>
                <a:srgbClr val="FF0000"/>
              </a:buClr>
              <a:buSzPct val="100000"/>
              <a:buFont typeface="Wingdings 3" pitchFamily="18" charset="2"/>
              <a:buChar char=""/>
              <a:tabLst/>
              <a:defRPr/>
            </a:pPr>
            <a:endParaRPr kumimoji="0" lang="en-US" sz="1600" b="1" i="0" u="none" strike="noStrike" kern="1200" cap="none" spc="0" normalizeH="0" baseline="0" noProof="0" dirty="0">
              <a:ln>
                <a:noFill/>
              </a:ln>
              <a:solidFill>
                <a:schemeClr val="tx1"/>
              </a:solidFill>
              <a:effectLst/>
              <a:uLnTx/>
              <a:uFillTx/>
              <a:latin typeface="+mj-lt"/>
              <a:ea typeface="+mn-ea"/>
              <a:cs typeface="Segoe UI" pitchFamily="34" charset="0"/>
            </a:endParaRPr>
          </a:p>
        </p:txBody>
      </p:sp>
      <p:sp>
        <p:nvSpPr>
          <p:cNvPr id="8" name="TextBox 7"/>
          <p:cNvSpPr txBox="1"/>
          <p:nvPr/>
        </p:nvSpPr>
        <p:spPr>
          <a:xfrm>
            <a:off x="929551" y="6375412"/>
            <a:ext cx="3496235" cy="307777"/>
          </a:xfrm>
          <a:prstGeom prst="rect">
            <a:avLst/>
          </a:prstGeom>
          <a:noFill/>
        </p:spPr>
        <p:txBody>
          <a:bodyPr wrap="square" rtlCol="0">
            <a:spAutoFit/>
          </a:bodyPr>
          <a:lstStyle/>
          <a:p>
            <a:pPr algn="ctr"/>
            <a:r>
              <a:rPr lang="en-US" sz="1400" b="1" dirty="0" smtClean="0"/>
              <a:t>PMA LEARNERSHIP</a:t>
            </a:r>
            <a:endParaRPr lang="en-US" sz="1400" b="1" dirty="0"/>
          </a:p>
        </p:txBody>
      </p:sp>
      <p:sp>
        <p:nvSpPr>
          <p:cNvPr id="9" name="TextBox 8"/>
          <p:cNvSpPr txBox="1"/>
          <p:nvPr/>
        </p:nvSpPr>
        <p:spPr>
          <a:xfrm>
            <a:off x="5684129" y="3269548"/>
            <a:ext cx="3104310" cy="307777"/>
          </a:xfrm>
          <a:prstGeom prst="rect">
            <a:avLst/>
          </a:prstGeom>
          <a:noFill/>
        </p:spPr>
        <p:txBody>
          <a:bodyPr wrap="square" rtlCol="0">
            <a:spAutoFit/>
          </a:bodyPr>
          <a:lstStyle/>
          <a:p>
            <a:pPr algn="ctr"/>
            <a:r>
              <a:rPr lang="en-US" sz="1400" b="1" dirty="0" smtClean="0"/>
              <a:t>ARTISAN APPRENTICESHIP</a:t>
            </a:r>
            <a:endParaRPr lang="en-US" sz="1400" b="1" dirty="0"/>
          </a:p>
        </p:txBody>
      </p:sp>
      <p:sp>
        <p:nvSpPr>
          <p:cNvPr id="10" name="TextBox 9"/>
          <p:cNvSpPr txBox="1"/>
          <p:nvPr/>
        </p:nvSpPr>
        <p:spPr>
          <a:xfrm>
            <a:off x="5661211" y="6062517"/>
            <a:ext cx="3037075" cy="307777"/>
          </a:xfrm>
          <a:prstGeom prst="rect">
            <a:avLst/>
          </a:prstGeom>
          <a:noFill/>
        </p:spPr>
        <p:txBody>
          <a:bodyPr wrap="square" rtlCol="0">
            <a:spAutoFit/>
          </a:bodyPr>
          <a:lstStyle/>
          <a:p>
            <a:pPr algn="ctr"/>
            <a:r>
              <a:rPr lang="en-US" sz="1400" b="1" dirty="0" smtClean="0"/>
              <a:t>ABET</a:t>
            </a:r>
            <a:endParaRPr lang="en-US" sz="1400" b="1"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42047"/>
            <a:ext cx="9144000" cy="576620"/>
          </a:xfrm>
        </p:spPr>
        <p:txBody>
          <a:bodyPr/>
          <a:lstStyle/>
          <a:p>
            <a:r>
              <a:rPr lang="en-ZA" dirty="0" smtClean="0"/>
              <a:t>Environmental Sustainability Initiatives</a:t>
            </a:r>
            <a:endParaRPr lang="en-ZA" dirty="0"/>
          </a:p>
        </p:txBody>
      </p:sp>
      <p:sp>
        <p:nvSpPr>
          <p:cNvPr id="3" name="Subtitle 2"/>
          <p:cNvSpPr txBox="1">
            <a:spLocks/>
          </p:cNvSpPr>
          <p:nvPr/>
        </p:nvSpPr>
        <p:spPr>
          <a:xfrm>
            <a:off x="315632" y="896759"/>
            <a:ext cx="8519085" cy="6041923"/>
          </a:xfrm>
          <a:prstGeom prst="rect">
            <a:avLst/>
          </a:prstGeom>
        </p:spPr>
        <p:txBody>
          <a:bodyPr vert="horz" lIns="91440" tIns="45720" rIns="91440" bIns="45720" rtlCol="0">
            <a:normAutofit/>
          </a:bodyPr>
          <a:lstStyle/>
          <a:p>
            <a:pPr marL="265113" marR="0" lvl="0" indent="-265113" algn="l" defTabSz="914400" rtl="0" eaLnBrk="1" fontAlgn="auto" latinLnBrk="0" hangingPunct="1">
              <a:lnSpc>
                <a:spcPct val="100000"/>
              </a:lnSpc>
              <a:spcBef>
                <a:spcPts val="0"/>
              </a:spcBef>
              <a:spcAft>
                <a:spcPts val="0"/>
              </a:spcAft>
              <a:buClr>
                <a:srgbClr val="FF0000"/>
              </a:buClr>
              <a:buSzPct val="100000"/>
              <a:buFont typeface="Wingdings 3" pitchFamily="18" charset="2"/>
              <a:buNone/>
              <a:tabLst/>
              <a:defRPr/>
            </a:pPr>
            <a:r>
              <a:rPr kumimoji="0" lang="en-ZA" sz="1600" b="1" i="0" u="sng" strike="noStrike" kern="1200" cap="none" spc="0" normalizeH="0" baseline="0" noProof="0" dirty="0" smtClean="0">
                <a:ln>
                  <a:noFill/>
                </a:ln>
                <a:uLnTx/>
                <a:uFillTx/>
                <a:latin typeface="+mj-lt"/>
                <a:cs typeface="Segoe UI" pitchFamily="34" charset="0"/>
              </a:rPr>
              <a:t>Carbon Footprint</a:t>
            </a:r>
          </a:p>
          <a:p>
            <a:pPr marL="265113" marR="0" lvl="0" indent="-265113" algn="l" defTabSz="914400" rtl="0" eaLnBrk="1" fontAlgn="auto" latinLnBrk="0" hangingPunct="1">
              <a:lnSpc>
                <a:spcPct val="100000"/>
              </a:lnSpc>
              <a:spcBef>
                <a:spcPts val="0"/>
              </a:spcBef>
              <a:spcAft>
                <a:spcPts val="0"/>
              </a:spcAft>
              <a:buClr>
                <a:srgbClr val="FF0000"/>
              </a:buClr>
              <a:buSzPct val="100000"/>
              <a:buFont typeface="Wingdings 3" pitchFamily="18" charset="2"/>
              <a:buNone/>
              <a:tabLst/>
              <a:defRPr/>
            </a:pPr>
            <a:endParaRPr kumimoji="0" lang="en-ZA" sz="1500" b="1" i="0" u="sng" strike="noStrike" kern="1200" cap="none" spc="0" normalizeH="0" baseline="0" noProof="0" dirty="0" smtClean="0">
              <a:ln>
                <a:noFill/>
              </a:ln>
              <a:solidFill>
                <a:schemeClr val="tx1"/>
              </a:solidFill>
              <a:effectLst/>
              <a:uLnTx/>
              <a:uFillTx/>
              <a:latin typeface="+mj-lt"/>
              <a:ea typeface="+mn-ea"/>
              <a:cs typeface="Segoe UI" pitchFamily="34" charset="0"/>
            </a:endParaRPr>
          </a:p>
          <a:p>
            <a:pPr marL="265113" marR="0" lvl="0" indent="-265113" algn="just" defTabSz="914400" rtl="0" eaLnBrk="1" fontAlgn="auto" latinLnBrk="0" hangingPunct="1">
              <a:lnSpc>
                <a:spcPct val="100000"/>
              </a:lnSpc>
              <a:spcBef>
                <a:spcPts val="0"/>
              </a:spcBef>
              <a:spcAft>
                <a:spcPts val="0"/>
              </a:spcAft>
              <a:buClr>
                <a:schemeClr val="accent3">
                  <a:lumMod val="50000"/>
                </a:schemeClr>
              </a:buClr>
              <a:buSzPct val="120000"/>
              <a:buFont typeface="Calibri" pitchFamily="34" charset="0"/>
              <a:buChar char="•"/>
              <a:tabLst/>
              <a:defRPr/>
            </a:pPr>
            <a:r>
              <a:rPr kumimoji="0" lang="en-ZA" sz="1600" i="0" u="none" strike="noStrike" kern="1200" cap="none" spc="0" normalizeH="0" baseline="0" noProof="0" dirty="0" smtClean="0">
                <a:ln>
                  <a:noFill/>
                </a:ln>
                <a:solidFill>
                  <a:schemeClr val="tx1"/>
                </a:solidFill>
                <a:effectLst/>
                <a:uLnTx/>
                <a:uFillTx/>
                <a:latin typeface="+mj-lt"/>
                <a:ea typeface="+mn-ea"/>
                <a:cs typeface="Segoe UI" pitchFamily="34" charset="0"/>
              </a:rPr>
              <a:t>Sophisticated air handling systems</a:t>
            </a:r>
            <a:r>
              <a:rPr kumimoji="0" lang="en-ZA" sz="1600" i="0" u="none" strike="noStrike" kern="1200" cap="none" spc="0" normalizeH="0" noProof="0" dirty="0" smtClean="0">
                <a:ln>
                  <a:noFill/>
                </a:ln>
                <a:solidFill>
                  <a:schemeClr val="tx1"/>
                </a:solidFill>
                <a:effectLst/>
                <a:uLnTx/>
                <a:uFillTx/>
                <a:latin typeface="+mj-lt"/>
                <a:ea typeface="+mn-ea"/>
                <a:cs typeface="Segoe UI" pitchFamily="34" charset="0"/>
              </a:rPr>
              <a:t> are in place to purify and filter the air discharged from the production areas</a:t>
            </a:r>
          </a:p>
          <a:p>
            <a:pPr marL="265113" marR="0" lvl="0" indent="-265113" algn="just" defTabSz="914400" rtl="0" eaLnBrk="1" fontAlgn="auto" latinLnBrk="0" hangingPunct="1">
              <a:lnSpc>
                <a:spcPct val="100000"/>
              </a:lnSpc>
              <a:spcBef>
                <a:spcPts val="0"/>
              </a:spcBef>
              <a:spcAft>
                <a:spcPts val="0"/>
              </a:spcAft>
              <a:buClr>
                <a:schemeClr val="accent3">
                  <a:lumMod val="50000"/>
                </a:schemeClr>
              </a:buClr>
              <a:buSzPct val="120000"/>
              <a:buFont typeface="Calibri" pitchFamily="34" charset="0"/>
              <a:buChar char="•"/>
              <a:tabLst/>
              <a:defRPr/>
            </a:pPr>
            <a:endParaRPr kumimoji="0" lang="en-ZA" sz="1600" i="0" u="none" strike="noStrike" kern="1200" cap="none" spc="0" normalizeH="0" noProof="0" dirty="0" smtClean="0">
              <a:ln>
                <a:noFill/>
              </a:ln>
              <a:solidFill>
                <a:schemeClr val="tx1"/>
              </a:solidFill>
              <a:effectLst/>
              <a:uLnTx/>
              <a:uFillTx/>
              <a:latin typeface="+mj-lt"/>
              <a:ea typeface="+mn-ea"/>
              <a:cs typeface="Segoe UI" pitchFamily="34" charset="0"/>
            </a:endParaRPr>
          </a:p>
          <a:p>
            <a:pPr marL="265113" marR="0" lvl="0" indent="-265113" algn="just" defTabSz="914400" rtl="0" eaLnBrk="1" fontAlgn="auto" latinLnBrk="0" hangingPunct="1">
              <a:lnSpc>
                <a:spcPct val="100000"/>
              </a:lnSpc>
              <a:spcBef>
                <a:spcPts val="0"/>
              </a:spcBef>
              <a:spcAft>
                <a:spcPts val="0"/>
              </a:spcAft>
              <a:buClr>
                <a:schemeClr val="accent3">
                  <a:lumMod val="50000"/>
                </a:schemeClr>
              </a:buClr>
              <a:buSzPct val="120000"/>
              <a:buFont typeface="Calibri" pitchFamily="34" charset="0"/>
              <a:buChar char="•"/>
              <a:tabLst/>
              <a:defRPr/>
            </a:pPr>
            <a:r>
              <a:rPr lang="en-ZA" sz="1600" baseline="0" dirty="0" smtClean="0">
                <a:latin typeface="+mj-lt"/>
                <a:cs typeface="Segoe UI" pitchFamily="34" charset="0"/>
              </a:rPr>
              <a:t>Sampling</a:t>
            </a:r>
            <a:r>
              <a:rPr lang="en-ZA" sz="1600" dirty="0" smtClean="0">
                <a:latin typeface="+mj-lt"/>
                <a:cs typeface="Segoe UI" pitchFamily="34" charset="0"/>
              </a:rPr>
              <a:t> was done in Port Elizabeth and East London for Sulphur Dioxide, Nitrous Oxide, Volatile Organic Compounds and particulate emissions: quantities were largely undetectable, or else, negligible</a:t>
            </a:r>
          </a:p>
          <a:p>
            <a:pPr marL="265113" marR="0" lvl="0" indent="-265113" algn="just" defTabSz="914400" rtl="0" eaLnBrk="1" fontAlgn="auto" latinLnBrk="0" hangingPunct="1">
              <a:lnSpc>
                <a:spcPct val="100000"/>
              </a:lnSpc>
              <a:spcBef>
                <a:spcPts val="0"/>
              </a:spcBef>
              <a:spcAft>
                <a:spcPts val="0"/>
              </a:spcAft>
              <a:buClr>
                <a:schemeClr val="accent3">
                  <a:lumMod val="50000"/>
                </a:schemeClr>
              </a:buClr>
              <a:buSzPct val="120000"/>
              <a:buFont typeface="Calibri" pitchFamily="34" charset="0"/>
              <a:buChar char="•"/>
              <a:tabLst/>
              <a:defRPr/>
            </a:pPr>
            <a:endParaRPr lang="en-ZA" sz="1600" dirty="0" smtClean="0">
              <a:latin typeface="+mj-lt"/>
              <a:cs typeface="Segoe UI" pitchFamily="34" charset="0"/>
            </a:endParaRPr>
          </a:p>
          <a:p>
            <a:pPr marL="265113" marR="0" lvl="0" indent="-265113" algn="just" defTabSz="914400" rtl="0" eaLnBrk="1" fontAlgn="auto" latinLnBrk="0" hangingPunct="1">
              <a:lnSpc>
                <a:spcPct val="100000"/>
              </a:lnSpc>
              <a:spcBef>
                <a:spcPts val="0"/>
              </a:spcBef>
              <a:spcAft>
                <a:spcPts val="0"/>
              </a:spcAft>
              <a:buClr>
                <a:schemeClr val="accent3">
                  <a:lumMod val="50000"/>
                </a:schemeClr>
              </a:buClr>
              <a:buSzPct val="120000"/>
              <a:buFont typeface="Calibri" pitchFamily="34" charset="0"/>
              <a:buChar char="•"/>
              <a:tabLst/>
              <a:defRPr/>
            </a:pPr>
            <a:r>
              <a:rPr lang="en-ZA" sz="1600" dirty="0" smtClean="0">
                <a:latin typeface="+mj-lt"/>
                <a:cs typeface="Segoe UI" pitchFamily="34" charset="0"/>
              </a:rPr>
              <a:t>Aspen is participating in a Carbon Disclosure Project, reporting using internationally accepted greenhouse gas accounting and reporting standards</a:t>
            </a:r>
            <a:endParaRPr kumimoji="0" lang="en-ZA" sz="1600" i="0" u="none" strike="noStrike" kern="1200" cap="none" spc="0" normalizeH="0" noProof="0" dirty="0" smtClean="0">
              <a:ln>
                <a:noFill/>
              </a:ln>
              <a:solidFill>
                <a:schemeClr val="tx1"/>
              </a:solidFill>
              <a:effectLst/>
              <a:uLnTx/>
              <a:uFillTx/>
              <a:latin typeface="+mj-lt"/>
              <a:ea typeface="+mn-ea"/>
              <a:cs typeface="Segoe UI" pitchFamily="34" charset="0"/>
            </a:endParaRPr>
          </a:p>
          <a:p>
            <a:pPr marL="265113" marR="0" lvl="0" indent="-265113" algn="just" defTabSz="914400" rtl="0" eaLnBrk="1" fontAlgn="auto" latinLnBrk="0" hangingPunct="1">
              <a:lnSpc>
                <a:spcPct val="100000"/>
              </a:lnSpc>
              <a:spcBef>
                <a:spcPts val="0"/>
              </a:spcBef>
              <a:spcAft>
                <a:spcPts val="0"/>
              </a:spcAft>
              <a:buClr>
                <a:srgbClr val="FF0000"/>
              </a:buClr>
              <a:buSzPct val="100000"/>
              <a:tabLst/>
              <a:defRPr/>
            </a:pPr>
            <a:endParaRPr lang="en-ZA" sz="1600" b="1" noProof="0" dirty="0" smtClean="0">
              <a:latin typeface="+mj-lt"/>
              <a:cs typeface="Segoe UI" pitchFamily="34" charset="0"/>
            </a:endParaRPr>
          </a:p>
          <a:p>
            <a:pPr marL="265113" marR="0" lvl="0" indent="-265113" algn="just" defTabSz="914400" rtl="0" eaLnBrk="1" fontAlgn="auto" latinLnBrk="0" hangingPunct="1">
              <a:lnSpc>
                <a:spcPct val="100000"/>
              </a:lnSpc>
              <a:spcBef>
                <a:spcPts val="0"/>
              </a:spcBef>
              <a:spcAft>
                <a:spcPts val="0"/>
              </a:spcAft>
              <a:buClr>
                <a:srgbClr val="FF0000"/>
              </a:buClr>
              <a:buSzPct val="100000"/>
              <a:tabLst/>
              <a:defRPr/>
            </a:pPr>
            <a:endParaRPr kumimoji="0" lang="en-ZA" sz="1600" b="0" i="0" u="none" strike="noStrike" kern="1200" cap="none" spc="0" normalizeH="0" baseline="0" noProof="0" dirty="0" smtClean="0">
              <a:ln>
                <a:noFill/>
              </a:ln>
              <a:solidFill>
                <a:schemeClr val="tx1"/>
              </a:solidFill>
              <a:effectLst/>
              <a:uLnTx/>
              <a:uFillTx/>
              <a:latin typeface="+mj-lt"/>
              <a:ea typeface="+mn-ea"/>
              <a:cs typeface="Segoe UI" pitchFamily="34" charset="0"/>
            </a:endParaRPr>
          </a:p>
          <a:p>
            <a:pPr marL="265113" lvl="0" indent="-265113" algn="just">
              <a:buClr>
                <a:srgbClr val="FF0000"/>
              </a:buClr>
              <a:buSzPct val="100000"/>
              <a:defRPr/>
            </a:pPr>
            <a:r>
              <a:rPr lang="en-ZA" sz="1600" b="1" u="sng" dirty="0" smtClean="0">
                <a:latin typeface="+mj-lt"/>
                <a:cs typeface="Segoe UI" pitchFamily="34" charset="0"/>
              </a:rPr>
              <a:t>Water Conservation</a:t>
            </a:r>
          </a:p>
          <a:p>
            <a:pPr marL="265113" lvl="0" indent="-265113" algn="just">
              <a:buClr>
                <a:srgbClr val="FF0000"/>
              </a:buClr>
              <a:buSzPct val="100000"/>
              <a:defRPr/>
            </a:pPr>
            <a:endParaRPr lang="en-ZA" sz="1600" b="1" dirty="0" smtClean="0">
              <a:cs typeface="Segoe UI" pitchFamily="34" charset="0"/>
            </a:endParaRPr>
          </a:p>
          <a:p>
            <a:pPr marL="265113" lvl="0" indent="-265113" algn="just">
              <a:buClr>
                <a:schemeClr val="accent3">
                  <a:lumMod val="50000"/>
                </a:schemeClr>
              </a:buClr>
              <a:buSzPct val="120000"/>
              <a:buFont typeface="Calibri" pitchFamily="34" charset="0"/>
              <a:buChar char="•"/>
              <a:defRPr/>
            </a:pPr>
            <a:r>
              <a:rPr lang="en-ZA" sz="1600" dirty="0" smtClean="0">
                <a:cs typeface="Segoe UI" pitchFamily="34" charset="0"/>
              </a:rPr>
              <a:t>The Port Elizabeth facility is currently re-using Reverse Osmosis reject water to feed its cooling towers and ablution facilities, coupled with switching off rotoclones when not in use, the project has yielded an average of 8% reduction in monthly water consumption </a:t>
            </a:r>
          </a:p>
          <a:p>
            <a:pPr marL="265113" lvl="0" indent="-265113" algn="just">
              <a:buClr>
                <a:schemeClr val="accent3">
                  <a:lumMod val="50000"/>
                </a:schemeClr>
              </a:buClr>
              <a:buSzPct val="120000"/>
              <a:buFont typeface="Calibri" pitchFamily="34" charset="0"/>
              <a:buChar char="•"/>
              <a:defRPr/>
            </a:pPr>
            <a:endParaRPr lang="en-ZA" sz="1600" dirty="0" smtClean="0">
              <a:cs typeface="Segoe UI" pitchFamily="34" charset="0"/>
            </a:endParaRPr>
          </a:p>
          <a:p>
            <a:pPr marL="265113" lvl="0" indent="-265113" algn="just">
              <a:buClr>
                <a:schemeClr val="accent3">
                  <a:lumMod val="50000"/>
                </a:schemeClr>
              </a:buClr>
              <a:buSzPct val="120000"/>
              <a:buFont typeface="Calibri" pitchFamily="34" charset="0"/>
              <a:buChar char="•"/>
              <a:defRPr/>
            </a:pPr>
            <a:r>
              <a:rPr lang="en-ZA" sz="1600" dirty="0" smtClean="0">
                <a:cs typeface="Segoe UI" pitchFamily="34" charset="0"/>
              </a:rPr>
              <a:t>East London is reusing cooling water, with a saving of 4% in monthly consumption</a:t>
            </a:r>
          </a:p>
          <a:p>
            <a:pPr marL="454025" marR="0" lvl="1" indent="-268288" algn="l" defTabSz="914400" rtl="0" eaLnBrk="1" fontAlgn="auto" latinLnBrk="0" hangingPunct="1">
              <a:lnSpc>
                <a:spcPct val="200000"/>
              </a:lnSpc>
              <a:spcBef>
                <a:spcPts val="0"/>
              </a:spcBef>
              <a:spcAft>
                <a:spcPts val="0"/>
              </a:spcAft>
              <a:buClr>
                <a:schemeClr val="accent1">
                  <a:lumMod val="75000"/>
                </a:schemeClr>
              </a:buClr>
              <a:buSzPct val="80000"/>
              <a:buFont typeface="Wingdings" pitchFamily="2" charset="2"/>
              <a:buChar char="§"/>
              <a:tabLst/>
              <a:defRPr/>
            </a:pPr>
            <a:endParaRPr kumimoji="0" lang="en-ZA" sz="1600" b="0" i="0" u="none" strike="noStrike" kern="1200" cap="none" spc="0" normalizeH="0" baseline="0" noProof="0" dirty="0" smtClean="0">
              <a:ln>
                <a:noFill/>
              </a:ln>
              <a:solidFill>
                <a:schemeClr val="tx1"/>
              </a:solidFill>
              <a:effectLst/>
              <a:uLnTx/>
              <a:uFillTx/>
              <a:latin typeface="+mj-lt"/>
              <a:ea typeface="+mn-ea"/>
              <a:cs typeface="Segoe UI" pitchFamily="34" charset="0"/>
            </a:endParaRPr>
          </a:p>
          <a:p>
            <a:pPr marL="538163" marR="0" lvl="0" indent="-174625" algn="l" defTabSz="914400" rtl="0" eaLnBrk="1" fontAlgn="auto" latinLnBrk="0" hangingPunct="1">
              <a:lnSpc>
                <a:spcPct val="100000"/>
              </a:lnSpc>
              <a:spcBef>
                <a:spcPts val="0"/>
              </a:spcBef>
              <a:spcAft>
                <a:spcPts val="0"/>
              </a:spcAft>
              <a:buClr>
                <a:srgbClr val="FF0000"/>
              </a:buClr>
              <a:buSzPct val="100000"/>
              <a:buFontTx/>
              <a:buChar char="-"/>
              <a:tabLst/>
              <a:defRPr/>
            </a:pPr>
            <a:endParaRPr kumimoji="0" lang="en-ZA" sz="1600" b="1" i="0" u="none" strike="noStrike" kern="1200" cap="none" spc="0" normalizeH="0" baseline="0" noProof="0" dirty="0" smtClean="0">
              <a:ln>
                <a:noFill/>
              </a:ln>
              <a:solidFill>
                <a:schemeClr val="tx1"/>
              </a:solidFill>
              <a:effectLst/>
              <a:uLnTx/>
              <a:uFillTx/>
              <a:latin typeface="+mj-lt"/>
              <a:ea typeface="+mn-ea"/>
              <a:cs typeface="Segoe UI" pitchFamily="34"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174812" y="577516"/>
            <a:ext cx="8780929" cy="2286707"/>
          </a:xfrm>
        </p:spPr>
        <p:txBody>
          <a:bodyPr>
            <a:normAutofit/>
          </a:bodyPr>
          <a:lstStyle/>
          <a:p>
            <a:pPr marL="0" indent="0" algn="ctr">
              <a:lnSpc>
                <a:spcPct val="150000"/>
              </a:lnSpc>
              <a:buNone/>
            </a:pPr>
            <a:r>
              <a:rPr lang="en-ZA" sz="2000" dirty="0" smtClean="0"/>
              <a:t>We remain committed to making a meaningful difference in the health of all those using Aspen medicines globally, and to increase our contribution to the lives of people in the many markets we serve across the globe through the manufacture and supply of high-quality, affordable medicines in a responsible manner.</a:t>
            </a:r>
          </a:p>
          <a:p>
            <a:pPr marL="625475" lvl="2" indent="-268288">
              <a:buFont typeface="Wingdings" pitchFamily="2" charset="2"/>
              <a:buChar char="§"/>
            </a:pPr>
            <a:endParaRPr lang="en-ZA" sz="1600" dirty="0" smtClean="0"/>
          </a:p>
          <a:p>
            <a:pPr marL="454025" lvl="1" indent="-268288">
              <a:buFont typeface="Wingdings 3" pitchFamily="18" charset="2"/>
              <a:buChar char=""/>
            </a:pPr>
            <a:endParaRPr lang="en-ZA" sz="1600" dirty="0" smtClean="0"/>
          </a:p>
          <a:p>
            <a:pPr marL="454025" lvl="1" indent="-268288">
              <a:lnSpc>
                <a:spcPct val="200000"/>
              </a:lnSpc>
              <a:buFont typeface="Wingdings" pitchFamily="2" charset="2"/>
              <a:buChar char="§"/>
            </a:pPr>
            <a:endParaRPr lang="en-ZA" sz="1600" dirty="0" smtClean="0"/>
          </a:p>
          <a:p>
            <a:pPr marL="538163" indent="-174625">
              <a:buFontTx/>
              <a:buChar char="-"/>
            </a:pPr>
            <a:endParaRPr lang="en-ZA" dirty="0" smtClean="0"/>
          </a:p>
        </p:txBody>
      </p:sp>
      <p:grpSp>
        <p:nvGrpSpPr>
          <p:cNvPr id="16" name="Group 15"/>
          <p:cNvGrpSpPr/>
          <p:nvPr/>
        </p:nvGrpSpPr>
        <p:grpSpPr>
          <a:xfrm>
            <a:off x="26894" y="3200399"/>
            <a:ext cx="9096933" cy="2796161"/>
            <a:chOff x="26894" y="3200399"/>
            <a:chExt cx="9096933" cy="2796161"/>
          </a:xfrm>
        </p:grpSpPr>
        <p:pic>
          <p:nvPicPr>
            <p:cNvPr id="7" name="Picture 2" descr="http://financialresults.co.za/2010/aspen_ar2010/images/t_01.jpg">
              <a:hlinkClick r:id="rId2"/>
            </p:cNvPr>
            <p:cNvPicPr>
              <a:picLocks noChangeAspect="1" noChangeArrowheads="1"/>
            </p:cNvPicPr>
            <p:nvPr/>
          </p:nvPicPr>
          <p:blipFill>
            <a:blip r:embed="rId3" cstate="print"/>
            <a:srcRect/>
            <a:stretch>
              <a:fillRect/>
            </a:stretch>
          </p:blipFill>
          <p:spPr bwMode="auto">
            <a:xfrm>
              <a:off x="1284191" y="3203948"/>
              <a:ext cx="914400" cy="2781300"/>
            </a:xfrm>
            <a:prstGeom prst="rect">
              <a:avLst/>
            </a:prstGeom>
            <a:noFill/>
          </p:spPr>
        </p:pic>
        <p:pic>
          <p:nvPicPr>
            <p:cNvPr id="8" name="Picture 4" descr="http://financialresults.co.za/2010/aspen_ar2010/images/t_02.jpg">
              <a:hlinkClick r:id="rId4"/>
            </p:cNvPr>
            <p:cNvPicPr>
              <a:picLocks noChangeAspect="1" noChangeArrowheads="1"/>
            </p:cNvPicPr>
            <p:nvPr/>
          </p:nvPicPr>
          <p:blipFill>
            <a:blip r:embed="rId5" cstate="print"/>
            <a:srcRect/>
            <a:stretch>
              <a:fillRect/>
            </a:stretch>
          </p:blipFill>
          <p:spPr bwMode="auto">
            <a:xfrm>
              <a:off x="2266707" y="3203948"/>
              <a:ext cx="923925" cy="2781300"/>
            </a:xfrm>
            <a:prstGeom prst="rect">
              <a:avLst/>
            </a:prstGeom>
            <a:noFill/>
          </p:spPr>
        </p:pic>
        <p:pic>
          <p:nvPicPr>
            <p:cNvPr id="9" name="Picture 6" descr="http://financialresults.co.za/2010/aspen_ar2010/images/t_03.jpg">
              <a:hlinkClick r:id="rId6"/>
            </p:cNvPr>
            <p:cNvPicPr>
              <a:picLocks noChangeAspect="1" noChangeArrowheads="1"/>
            </p:cNvPicPr>
            <p:nvPr/>
          </p:nvPicPr>
          <p:blipFill>
            <a:blip r:embed="rId7" cstate="print"/>
            <a:srcRect/>
            <a:stretch>
              <a:fillRect/>
            </a:stretch>
          </p:blipFill>
          <p:spPr bwMode="auto">
            <a:xfrm>
              <a:off x="3258748" y="3203948"/>
              <a:ext cx="923925" cy="2781300"/>
            </a:xfrm>
            <a:prstGeom prst="rect">
              <a:avLst/>
            </a:prstGeom>
            <a:noFill/>
          </p:spPr>
        </p:pic>
        <p:pic>
          <p:nvPicPr>
            <p:cNvPr id="11" name="Picture 10" descr="http://financialresults.co.za/2010/aspen_ar2010/images/t_05.jpg">
              <a:hlinkClick r:id="rId8"/>
            </p:cNvPr>
            <p:cNvPicPr>
              <a:picLocks noChangeAspect="1" noChangeArrowheads="1"/>
            </p:cNvPicPr>
            <p:nvPr/>
          </p:nvPicPr>
          <p:blipFill>
            <a:blip r:embed="rId9" cstate="print"/>
            <a:srcRect/>
            <a:stretch>
              <a:fillRect/>
            </a:stretch>
          </p:blipFill>
          <p:spPr bwMode="auto">
            <a:xfrm>
              <a:off x="5246752" y="3203948"/>
              <a:ext cx="923925" cy="2781300"/>
            </a:xfrm>
            <a:prstGeom prst="rect">
              <a:avLst/>
            </a:prstGeom>
            <a:noFill/>
          </p:spPr>
        </p:pic>
        <p:pic>
          <p:nvPicPr>
            <p:cNvPr id="13" name="Picture 14" descr="http://financialresults.co.za/2010/aspen_ar2010/images/t_07.jpg">
              <a:hlinkClick r:id="rId10"/>
            </p:cNvPr>
            <p:cNvPicPr>
              <a:picLocks noChangeAspect="1" noChangeArrowheads="1"/>
            </p:cNvPicPr>
            <p:nvPr/>
          </p:nvPicPr>
          <p:blipFill>
            <a:blip r:embed="rId11" cstate="print"/>
            <a:srcRect/>
            <a:stretch>
              <a:fillRect/>
            </a:stretch>
          </p:blipFill>
          <p:spPr bwMode="auto">
            <a:xfrm>
              <a:off x="7244281" y="3203948"/>
              <a:ext cx="923925" cy="2781300"/>
            </a:xfrm>
            <a:prstGeom prst="rect">
              <a:avLst/>
            </a:prstGeom>
            <a:noFill/>
          </p:spPr>
        </p:pic>
        <p:pic>
          <p:nvPicPr>
            <p:cNvPr id="14" name="Picture 16" descr="http://financialresults.co.za/2010/aspen_ar2010/images/t_08.jpg">
              <a:hlinkClick r:id="rId12"/>
            </p:cNvPr>
            <p:cNvPicPr>
              <a:picLocks noChangeAspect="1" noChangeArrowheads="1"/>
            </p:cNvPicPr>
            <p:nvPr/>
          </p:nvPicPr>
          <p:blipFill>
            <a:blip r:embed="rId13" cstate="print"/>
            <a:srcRect/>
            <a:stretch>
              <a:fillRect/>
            </a:stretch>
          </p:blipFill>
          <p:spPr bwMode="auto">
            <a:xfrm>
              <a:off x="8209427" y="3203948"/>
              <a:ext cx="914400" cy="2781300"/>
            </a:xfrm>
            <a:prstGeom prst="rect">
              <a:avLst/>
            </a:prstGeom>
            <a:noFill/>
          </p:spPr>
        </p:pic>
        <p:pic>
          <p:nvPicPr>
            <p:cNvPr id="15" name="Picture 14" descr="arv.jpg"/>
            <p:cNvPicPr>
              <a:picLocks noChangeAspect="1"/>
            </p:cNvPicPr>
            <p:nvPr/>
          </p:nvPicPr>
          <p:blipFill>
            <a:blip r:embed="rId14" cstate="print"/>
            <a:srcRect l="36996" t="52728" r="22712"/>
            <a:stretch>
              <a:fillRect/>
            </a:stretch>
          </p:blipFill>
          <p:spPr>
            <a:xfrm>
              <a:off x="4229098" y="3200401"/>
              <a:ext cx="974912" cy="2796159"/>
            </a:xfrm>
            <a:prstGeom prst="rect">
              <a:avLst/>
            </a:prstGeom>
            <a:noFill/>
            <a:ln>
              <a:noFill/>
            </a:ln>
          </p:spPr>
        </p:pic>
        <p:pic>
          <p:nvPicPr>
            <p:cNvPr id="17" name="Picture 2"/>
            <p:cNvPicPr>
              <a:picLocks noChangeAspect="1" noChangeArrowheads="1"/>
            </p:cNvPicPr>
            <p:nvPr/>
          </p:nvPicPr>
          <p:blipFill>
            <a:blip r:embed="rId15" cstate="print"/>
            <a:srcRect l="9212" t="9186" r="27904" b="6775"/>
            <a:stretch>
              <a:fillRect/>
            </a:stretch>
          </p:blipFill>
          <p:spPr bwMode="auto">
            <a:xfrm>
              <a:off x="26894" y="3200399"/>
              <a:ext cx="1196787" cy="2789239"/>
            </a:xfrm>
            <a:prstGeom prst="rect">
              <a:avLst/>
            </a:prstGeom>
            <a:noFill/>
            <a:ln>
              <a:noFill/>
            </a:ln>
          </p:spPr>
        </p:pic>
        <p:pic>
          <p:nvPicPr>
            <p:cNvPr id="18" name="Picture 17" descr="Mauritius 0.jpg"/>
            <p:cNvPicPr>
              <a:picLocks noChangeAspect="1"/>
            </p:cNvPicPr>
            <p:nvPr/>
          </p:nvPicPr>
          <p:blipFill>
            <a:blip r:embed="rId16" cstate="print"/>
            <a:srcRect r="18098"/>
            <a:stretch>
              <a:fillRect/>
            </a:stretch>
          </p:blipFill>
          <p:spPr>
            <a:xfrm>
              <a:off x="6215759" y="3200399"/>
              <a:ext cx="1005311" cy="2789239"/>
            </a:xfrm>
            <a:prstGeom prst="rect">
              <a:avLst/>
            </a:prstGeom>
            <a:noFill/>
            <a:ln>
              <a:noFill/>
            </a:ln>
          </p:spPr>
        </p:pic>
      </p:grpSp>
      <p:sp>
        <p:nvSpPr>
          <p:cNvPr id="19" name="Rectangle 6"/>
          <p:cNvSpPr txBox="1">
            <a:spLocks noChangeArrowheads="1"/>
          </p:cNvSpPr>
          <p:nvPr/>
        </p:nvSpPr>
        <p:spPr>
          <a:xfrm>
            <a:off x="43777" y="6543760"/>
            <a:ext cx="400723" cy="337929"/>
          </a:xfrm>
          <a:prstGeom prst="rect">
            <a:avLst/>
          </a:prstGeom>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7783953-E3DF-486A-9F96-AD152B56482E}" type="slidenum">
              <a:rPr kumimoji="0" lang="en-GB" sz="1200" b="1" i="0" u="none" strike="noStrike" kern="1200" cap="none" spc="0" normalizeH="0" baseline="0" noProof="0" smtClean="0">
                <a:ln>
                  <a:noFill/>
                </a:ln>
                <a:solidFill>
                  <a:schemeClr val="bg1">
                    <a:lumMod val="50000"/>
                  </a:schemeClr>
                </a:solidFill>
                <a:effectLst/>
                <a:uLnTx/>
                <a:uFillTx/>
                <a:latin typeface="+mj-lt"/>
                <a:ea typeface="+mn-ea"/>
                <a:cs typeface="Segoe UI"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GB" sz="1200" b="1" i="0" u="none" strike="noStrike" kern="1200" cap="none" spc="0" normalizeH="0" baseline="0" noProof="0" dirty="0">
              <a:ln>
                <a:noFill/>
              </a:ln>
              <a:solidFill>
                <a:schemeClr val="bg1">
                  <a:lumMod val="50000"/>
                </a:schemeClr>
              </a:solidFill>
              <a:effectLst/>
              <a:uLnTx/>
              <a:uFillTx/>
              <a:latin typeface="+mj-lt"/>
              <a:ea typeface="+mn-ea"/>
              <a:cs typeface="Segoe UI" pitchFamily="34" charset="0"/>
            </a:endParaRPr>
          </a:p>
        </p:txBody>
      </p:sp>
      <p:pic>
        <p:nvPicPr>
          <p:cNvPr id="20" name="Picture 19" descr="Aspen Holdings Colour.jpg"/>
          <p:cNvPicPr>
            <a:picLocks noChangeAspect="1"/>
          </p:cNvPicPr>
          <p:nvPr/>
        </p:nvPicPr>
        <p:blipFill>
          <a:blip r:embed="rId17" cstate="print">
            <a:clrChange>
              <a:clrFrom>
                <a:srgbClr val="FEFEFE"/>
              </a:clrFrom>
              <a:clrTo>
                <a:srgbClr val="FEFEFE">
                  <a:alpha val="0"/>
                </a:srgbClr>
              </a:clrTo>
            </a:clrChange>
          </a:blip>
          <a:stretch>
            <a:fillRect/>
          </a:stretch>
        </p:blipFill>
        <p:spPr>
          <a:xfrm>
            <a:off x="7659756" y="6346698"/>
            <a:ext cx="1391479" cy="445042"/>
          </a:xfrm>
          <a:prstGeom prst="rect">
            <a:avLst/>
          </a:prstGeom>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4034" name="Picture 2" descr="http://www.umbugjug.com/wp-content/uploads/2010/01/save-electricity.jpg"/>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6999183" y="2514599"/>
            <a:ext cx="1795007" cy="3109821"/>
          </a:xfrm>
          <a:prstGeom prst="rect">
            <a:avLst/>
          </a:prstGeom>
          <a:noFill/>
        </p:spPr>
      </p:pic>
      <p:sp>
        <p:nvSpPr>
          <p:cNvPr id="2" name="Title 1"/>
          <p:cNvSpPr>
            <a:spLocks noGrp="1"/>
          </p:cNvSpPr>
          <p:nvPr>
            <p:ph type="title"/>
          </p:nvPr>
        </p:nvSpPr>
        <p:spPr>
          <a:xfrm>
            <a:off x="0" y="228600"/>
            <a:ext cx="9144000" cy="590067"/>
          </a:xfrm>
        </p:spPr>
        <p:txBody>
          <a:bodyPr/>
          <a:lstStyle/>
          <a:p>
            <a:r>
              <a:rPr lang="en-ZA" dirty="0" smtClean="0"/>
              <a:t>Environmental Sustainability Initiatives</a:t>
            </a:r>
            <a:endParaRPr lang="en-ZA" dirty="0"/>
          </a:p>
        </p:txBody>
      </p:sp>
      <p:sp>
        <p:nvSpPr>
          <p:cNvPr id="3" name="Subtitle 2"/>
          <p:cNvSpPr txBox="1">
            <a:spLocks/>
          </p:cNvSpPr>
          <p:nvPr/>
        </p:nvSpPr>
        <p:spPr>
          <a:xfrm>
            <a:off x="315632" y="1017783"/>
            <a:ext cx="8519085" cy="4831688"/>
          </a:xfrm>
          <a:prstGeom prst="rect">
            <a:avLst/>
          </a:prstGeom>
        </p:spPr>
        <p:txBody>
          <a:bodyPr vert="horz" lIns="91440" tIns="45720" rIns="91440" bIns="45720" rtlCol="0">
            <a:normAutofit/>
          </a:bodyPr>
          <a:lstStyle/>
          <a:p>
            <a:pPr marL="265113" lvl="0" indent="-265113" algn="just">
              <a:buClr>
                <a:srgbClr val="FF0000"/>
              </a:buClr>
              <a:buSzPct val="100000"/>
              <a:defRPr/>
            </a:pPr>
            <a:r>
              <a:rPr lang="en-ZA" sz="1600" b="1" u="sng" dirty="0" smtClean="0">
                <a:latin typeface="+mj-lt"/>
                <a:cs typeface="Segoe UI" pitchFamily="34" charset="0"/>
              </a:rPr>
              <a:t>Conservation of Electricity</a:t>
            </a:r>
          </a:p>
          <a:p>
            <a:pPr marL="265113" lvl="0" indent="-265113" algn="just">
              <a:buClr>
                <a:srgbClr val="FF0000"/>
              </a:buClr>
              <a:buSzPct val="100000"/>
              <a:buFont typeface="Wingdings 3" pitchFamily="18" charset="2"/>
              <a:buChar char=""/>
              <a:defRPr/>
            </a:pPr>
            <a:endParaRPr lang="en-ZA" sz="1600" b="1" dirty="0" smtClean="0">
              <a:cs typeface="Segoe UI" pitchFamily="34" charset="0"/>
            </a:endParaRPr>
          </a:p>
          <a:p>
            <a:pPr marL="265113" lvl="0" indent="-265113" algn="just">
              <a:buClr>
                <a:srgbClr val="FF0000"/>
              </a:buClr>
              <a:buSzPct val="100000"/>
              <a:buFont typeface="Wingdings 3" pitchFamily="18" charset="2"/>
              <a:buChar char=""/>
              <a:defRPr/>
            </a:pPr>
            <a:endParaRPr lang="en-ZA" sz="1600" dirty="0" smtClean="0">
              <a:cs typeface="Segoe UI" pitchFamily="34" charset="0"/>
            </a:endParaRPr>
          </a:p>
          <a:p>
            <a:pPr marL="265113" lvl="0" indent="-265113" algn="just">
              <a:buClr>
                <a:schemeClr val="accent3">
                  <a:lumMod val="50000"/>
                </a:schemeClr>
              </a:buClr>
              <a:buSzPct val="120000"/>
              <a:buFont typeface="Calibri" pitchFamily="34" charset="0"/>
              <a:buChar char="•"/>
              <a:defRPr/>
            </a:pPr>
            <a:r>
              <a:rPr lang="en-ZA" sz="1600" dirty="0" smtClean="0">
                <a:cs typeface="Segoe UI" pitchFamily="34" charset="0"/>
              </a:rPr>
              <a:t>A target of 4% reduction in monthly energy consumption has been achieved through the installation of energy saving lighting in Liquids and Solids packing areas, and installation of lighting-off motion detectors across Port Elizabeth Administration Office Sites</a:t>
            </a:r>
          </a:p>
          <a:p>
            <a:pPr marL="265113" lvl="0" indent="-265113">
              <a:buClr>
                <a:schemeClr val="accent3">
                  <a:lumMod val="50000"/>
                </a:schemeClr>
              </a:buClr>
              <a:buSzPct val="120000"/>
              <a:buFont typeface="Calibri" pitchFamily="34" charset="0"/>
              <a:buChar char="•"/>
              <a:defRPr/>
            </a:pPr>
            <a:endParaRPr lang="en-ZA" sz="1600" dirty="0" smtClean="0">
              <a:cs typeface="Segoe UI" pitchFamily="34" charset="0"/>
            </a:endParaRPr>
          </a:p>
          <a:p>
            <a:pPr marL="265113" lvl="0" indent="-265113">
              <a:buClr>
                <a:schemeClr val="accent3">
                  <a:lumMod val="50000"/>
                </a:schemeClr>
              </a:buClr>
              <a:buSzPct val="120000"/>
              <a:buFont typeface="Calibri" pitchFamily="34" charset="0"/>
              <a:buChar char="•"/>
              <a:defRPr/>
            </a:pPr>
            <a:endParaRPr lang="en-ZA" sz="1600" dirty="0" smtClean="0">
              <a:cs typeface="Segoe UI" pitchFamily="34" charset="0"/>
            </a:endParaRPr>
          </a:p>
          <a:p>
            <a:pPr marL="265113" lvl="0" indent="-265113">
              <a:buClr>
                <a:schemeClr val="accent3">
                  <a:lumMod val="50000"/>
                </a:schemeClr>
              </a:buClr>
              <a:buSzPct val="120000"/>
              <a:buFont typeface="Calibri" pitchFamily="34" charset="0"/>
              <a:buChar char="•"/>
              <a:defRPr/>
            </a:pPr>
            <a:endParaRPr lang="en-ZA" sz="1600" dirty="0" smtClean="0">
              <a:cs typeface="Segoe UI" pitchFamily="34" charset="0"/>
            </a:endParaRPr>
          </a:p>
          <a:p>
            <a:pPr marL="265113" lvl="0" indent="-265113">
              <a:buClr>
                <a:schemeClr val="accent3">
                  <a:lumMod val="50000"/>
                </a:schemeClr>
              </a:buClr>
              <a:buSzPct val="120000"/>
              <a:buFont typeface="Calibri" pitchFamily="34" charset="0"/>
              <a:buChar char="•"/>
              <a:defRPr/>
            </a:pPr>
            <a:r>
              <a:rPr lang="en-ZA" sz="1600" dirty="0" smtClean="0">
                <a:cs typeface="Segoe UI" pitchFamily="34" charset="0"/>
              </a:rPr>
              <a:t>East London has achieved a 1% reduction in electricity consumption                                              through installation of energy saving lights in the warehouses</a:t>
            </a:r>
          </a:p>
          <a:p>
            <a:pPr marL="265113" lvl="0" indent="-265113" algn="just">
              <a:buClr>
                <a:schemeClr val="accent3">
                  <a:lumMod val="50000"/>
                </a:schemeClr>
              </a:buClr>
              <a:buSzPct val="120000"/>
              <a:buFont typeface="Calibri" pitchFamily="34" charset="0"/>
              <a:buChar char="•"/>
              <a:defRPr/>
            </a:pPr>
            <a:endParaRPr lang="en-ZA" sz="1600" dirty="0" smtClean="0">
              <a:cs typeface="Segoe UI" pitchFamily="34" charset="0"/>
            </a:endParaRPr>
          </a:p>
          <a:p>
            <a:pPr marL="265113" lvl="0" indent="-265113" algn="just">
              <a:buClr>
                <a:schemeClr val="accent3">
                  <a:lumMod val="50000"/>
                </a:schemeClr>
              </a:buClr>
              <a:buSzPct val="120000"/>
              <a:buFont typeface="Calibri" pitchFamily="34" charset="0"/>
              <a:buChar char="•"/>
              <a:defRPr/>
            </a:pPr>
            <a:endParaRPr lang="en-ZA" sz="1600" dirty="0" smtClean="0">
              <a:cs typeface="Segoe UI" pitchFamily="34" charset="0"/>
            </a:endParaRPr>
          </a:p>
          <a:p>
            <a:pPr marL="265113" lvl="0" indent="-265113" algn="just">
              <a:buClr>
                <a:schemeClr val="accent3">
                  <a:lumMod val="50000"/>
                </a:schemeClr>
              </a:buClr>
              <a:buSzPct val="120000"/>
              <a:buFont typeface="Calibri" pitchFamily="34" charset="0"/>
              <a:buChar char="•"/>
              <a:defRPr/>
            </a:pPr>
            <a:endParaRPr lang="en-ZA" sz="1600" dirty="0" smtClean="0">
              <a:cs typeface="Segoe UI" pitchFamily="34" charset="0"/>
            </a:endParaRPr>
          </a:p>
          <a:p>
            <a:pPr marL="265113" lvl="0" indent="-265113">
              <a:buClr>
                <a:schemeClr val="accent3">
                  <a:lumMod val="50000"/>
                </a:schemeClr>
              </a:buClr>
              <a:buSzPct val="120000"/>
              <a:buFont typeface="Calibri" pitchFamily="34" charset="0"/>
              <a:buChar char="•"/>
              <a:defRPr/>
            </a:pPr>
            <a:r>
              <a:rPr lang="en-ZA" sz="1600" dirty="0" smtClean="0">
                <a:cs typeface="Segoe UI" pitchFamily="34" charset="0"/>
              </a:rPr>
              <a:t>A feasibility study is in progress to evaluate the possibilities of generating and                                making use of alternative renewable energy sources</a:t>
            </a:r>
          </a:p>
          <a:p>
            <a:pPr marL="454025" marR="0" lvl="1" indent="-268288" algn="l" defTabSz="914400" rtl="0" eaLnBrk="1" fontAlgn="auto" latinLnBrk="0" hangingPunct="1">
              <a:lnSpc>
                <a:spcPct val="200000"/>
              </a:lnSpc>
              <a:spcBef>
                <a:spcPts val="0"/>
              </a:spcBef>
              <a:spcAft>
                <a:spcPts val="0"/>
              </a:spcAft>
              <a:buClr>
                <a:schemeClr val="accent1">
                  <a:lumMod val="75000"/>
                </a:schemeClr>
              </a:buClr>
              <a:buSzPct val="80000"/>
              <a:buFont typeface="Wingdings" pitchFamily="2" charset="2"/>
              <a:buChar char="§"/>
              <a:tabLst/>
              <a:defRPr/>
            </a:pPr>
            <a:endParaRPr kumimoji="0" lang="en-ZA" sz="1600" b="0" i="0" u="none" strike="noStrike" kern="1200" cap="none" spc="0" normalizeH="0" baseline="0" noProof="0" dirty="0" smtClean="0">
              <a:ln>
                <a:noFill/>
              </a:ln>
              <a:solidFill>
                <a:schemeClr val="tx1"/>
              </a:solidFill>
              <a:effectLst/>
              <a:uLnTx/>
              <a:uFillTx/>
              <a:latin typeface="+mj-lt"/>
              <a:ea typeface="+mn-ea"/>
              <a:cs typeface="Segoe UI" pitchFamily="34" charset="0"/>
            </a:endParaRPr>
          </a:p>
          <a:p>
            <a:pPr marL="538163" marR="0" lvl="0" indent="-174625" algn="l" defTabSz="914400" rtl="0" eaLnBrk="1" fontAlgn="auto" latinLnBrk="0" hangingPunct="1">
              <a:lnSpc>
                <a:spcPct val="100000"/>
              </a:lnSpc>
              <a:spcBef>
                <a:spcPts val="0"/>
              </a:spcBef>
              <a:spcAft>
                <a:spcPts val="0"/>
              </a:spcAft>
              <a:buClr>
                <a:srgbClr val="FF0000"/>
              </a:buClr>
              <a:buSzPct val="100000"/>
              <a:buFontTx/>
              <a:buChar char="-"/>
              <a:tabLst/>
              <a:defRPr/>
            </a:pPr>
            <a:endParaRPr kumimoji="0" lang="en-ZA" sz="1600" b="1" i="0" u="none" strike="noStrike" kern="1200" cap="none" spc="0" normalizeH="0" baseline="0" noProof="0" dirty="0" smtClean="0">
              <a:ln>
                <a:noFill/>
              </a:ln>
              <a:solidFill>
                <a:schemeClr val="tx1"/>
              </a:solidFill>
              <a:effectLst/>
              <a:uLnTx/>
              <a:uFillTx/>
              <a:latin typeface="+mj-lt"/>
              <a:ea typeface="+mn-ea"/>
              <a:cs typeface="Segoe UI" pitchFamily="34" charset="0"/>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42047"/>
            <a:ext cx="9144000" cy="576620"/>
          </a:xfrm>
        </p:spPr>
        <p:txBody>
          <a:bodyPr/>
          <a:lstStyle/>
          <a:p>
            <a:r>
              <a:rPr lang="en-ZA" dirty="0" smtClean="0"/>
              <a:t>Social Sustainability Initiatives</a:t>
            </a:r>
            <a:endParaRPr lang="en-ZA" dirty="0"/>
          </a:p>
        </p:txBody>
      </p:sp>
      <p:sp>
        <p:nvSpPr>
          <p:cNvPr id="3" name="Subtitle 2"/>
          <p:cNvSpPr txBox="1">
            <a:spLocks/>
          </p:cNvSpPr>
          <p:nvPr/>
        </p:nvSpPr>
        <p:spPr>
          <a:xfrm>
            <a:off x="315632" y="878305"/>
            <a:ext cx="8519085" cy="5495601"/>
          </a:xfrm>
          <a:prstGeom prst="rect">
            <a:avLst/>
          </a:prstGeom>
        </p:spPr>
        <p:txBody>
          <a:bodyPr vert="horz" lIns="91440" tIns="45720" rIns="91440" bIns="45720" rtlCol="0">
            <a:normAutofit/>
          </a:bodyPr>
          <a:lstStyle/>
          <a:p>
            <a:pPr marL="265113" marR="0" lvl="0" indent="-265113" algn="just" defTabSz="914400" rtl="0" eaLnBrk="1" fontAlgn="auto" latinLnBrk="0" hangingPunct="1">
              <a:lnSpc>
                <a:spcPct val="100000"/>
              </a:lnSpc>
              <a:spcBef>
                <a:spcPts val="0"/>
              </a:spcBef>
              <a:spcAft>
                <a:spcPts val="0"/>
              </a:spcAft>
              <a:buClr>
                <a:schemeClr val="accent3">
                  <a:lumMod val="50000"/>
                </a:schemeClr>
              </a:buClr>
              <a:buSzPct val="100000"/>
              <a:buFont typeface="Wingdings 3" pitchFamily="18" charset="2"/>
              <a:buChar char="}"/>
              <a:tabLst/>
              <a:defRPr/>
            </a:pPr>
            <a:endParaRPr lang="en-ZA" sz="1600" noProof="0" dirty="0" smtClean="0">
              <a:latin typeface="+mj-lt"/>
              <a:cs typeface="Segoe UI" pitchFamily="34" charset="0"/>
            </a:endParaRPr>
          </a:p>
          <a:p>
            <a:pPr marL="265113" marR="0" lvl="0" indent="-265113" algn="just" defTabSz="914400" rtl="0" eaLnBrk="1" fontAlgn="auto" latinLnBrk="0" hangingPunct="1">
              <a:lnSpc>
                <a:spcPct val="100000"/>
              </a:lnSpc>
              <a:spcBef>
                <a:spcPts val="0"/>
              </a:spcBef>
              <a:spcAft>
                <a:spcPts val="0"/>
              </a:spcAft>
              <a:buClr>
                <a:schemeClr val="accent3">
                  <a:lumMod val="50000"/>
                </a:schemeClr>
              </a:buClr>
              <a:buSzPct val="120000"/>
              <a:buFont typeface="Calibri" pitchFamily="34" charset="0"/>
              <a:buChar char="•"/>
              <a:tabLst/>
              <a:defRPr/>
            </a:pPr>
            <a:r>
              <a:rPr lang="en-ZA" sz="1600" dirty="0" smtClean="0">
                <a:latin typeface="+mj-lt"/>
                <a:cs typeface="Segoe UI" pitchFamily="34" charset="0"/>
              </a:rPr>
              <a:t>We have secured job security for our permanent employees despite recessionary pressures facing manufacturers in South Africa</a:t>
            </a:r>
          </a:p>
          <a:p>
            <a:pPr marL="265113" marR="0" lvl="0" indent="-265113" algn="just" defTabSz="914400" rtl="0" eaLnBrk="1" fontAlgn="auto" latinLnBrk="0" hangingPunct="1">
              <a:lnSpc>
                <a:spcPct val="100000"/>
              </a:lnSpc>
              <a:spcBef>
                <a:spcPts val="0"/>
              </a:spcBef>
              <a:spcAft>
                <a:spcPts val="0"/>
              </a:spcAft>
              <a:buClr>
                <a:schemeClr val="accent3">
                  <a:lumMod val="50000"/>
                </a:schemeClr>
              </a:buClr>
              <a:buSzPct val="120000"/>
              <a:buFont typeface="Calibri" pitchFamily="34" charset="0"/>
              <a:buChar char="•"/>
              <a:tabLst/>
              <a:defRPr/>
            </a:pPr>
            <a:endParaRPr lang="en-ZA" sz="1600" dirty="0" smtClean="0">
              <a:latin typeface="+mj-lt"/>
              <a:cs typeface="Segoe UI" pitchFamily="34" charset="0"/>
            </a:endParaRPr>
          </a:p>
          <a:p>
            <a:pPr marL="265113" marR="0" lvl="0" indent="-265113" algn="just" defTabSz="914400" rtl="0" eaLnBrk="1" fontAlgn="auto" latinLnBrk="0" hangingPunct="1">
              <a:lnSpc>
                <a:spcPct val="100000"/>
              </a:lnSpc>
              <a:spcBef>
                <a:spcPts val="0"/>
              </a:spcBef>
              <a:spcAft>
                <a:spcPts val="0"/>
              </a:spcAft>
              <a:buClr>
                <a:schemeClr val="accent3">
                  <a:lumMod val="50000"/>
                </a:schemeClr>
              </a:buClr>
              <a:buSzPct val="120000"/>
              <a:buFont typeface="Calibri" pitchFamily="34" charset="0"/>
              <a:buChar char="•"/>
              <a:tabLst/>
              <a:defRPr/>
            </a:pPr>
            <a:r>
              <a:rPr lang="en-ZA" sz="1600" dirty="0" smtClean="0">
                <a:latin typeface="+mj-lt"/>
                <a:cs typeface="Segoe UI" pitchFamily="34" charset="0"/>
              </a:rPr>
              <a:t>No permanent employees were made redundant by the implemented</a:t>
            </a:r>
          </a:p>
          <a:p>
            <a:pPr marL="265113" marR="0" lvl="0" indent="-265113" algn="just" defTabSz="914400" rtl="0" eaLnBrk="1" fontAlgn="auto" latinLnBrk="0" hangingPunct="1">
              <a:lnSpc>
                <a:spcPct val="100000"/>
              </a:lnSpc>
              <a:spcBef>
                <a:spcPts val="0"/>
              </a:spcBef>
              <a:spcAft>
                <a:spcPts val="0"/>
              </a:spcAft>
              <a:buClr>
                <a:schemeClr val="accent3">
                  <a:lumMod val="50000"/>
                </a:schemeClr>
              </a:buClr>
              <a:buSzPct val="120000"/>
              <a:tabLst/>
              <a:defRPr/>
            </a:pPr>
            <a:r>
              <a:rPr lang="en-ZA" sz="1600" dirty="0" smtClean="0">
                <a:latin typeface="+mj-lt"/>
                <a:cs typeface="Segoe UI" pitchFamily="34" charset="0"/>
              </a:rPr>
              <a:t>	continuous improvement initiatives</a:t>
            </a:r>
          </a:p>
          <a:p>
            <a:pPr marL="265113" marR="0" lvl="0" indent="-265113" algn="just" defTabSz="914400" rtl="0" eaLnBrk="1" fontAlgn="auto" latinLnBrk="0" hangingPunct="1">
              <a:lnSpc>
                <a:spcPct val="100000"/>
              </a:lnSpc>
              <a:spcBef>
                <a:spcPts val="0"/>
              </a:spcBef>
              <a:spcAft>
                <a:spcPts val="0"/>
              </a:spcAft>
              <a:buClr>
                <a:schemeClr val="accent3">
                  <a:lumMod val="50000"/>
                </a:schemeClr>
              </a:buClr>
              <a:buSzPct val="120000"/>
              <a:buFont typeface="Calibri" pitchFamily="34" charset="0"/>
              <a:buChar char="•"/>
              <a:tabLst/>
              <a:defRPr/>
            </a:pPr>
            <a:endParaRPr lang="en-ZA" sz="1600" noProof="0" dirty="0" smtClean="0">
              <a:latin typeface="+mj-lt"/>
              <a:cs typeface="Segoe UI" pitchFamily="34" charset="0"/>
            </a:endParaRPr>
          </a:p>
          <a:p>
            <a:pPr marL="265113" marR="0" lvl="0" indent="-265113" algn="just" defTabSz="914400" rtl="0" eaLnBrk="1" fontAlgn="auto" latinLnBrk="0" hangingPunct="1">
              <a:lnSpc>
                <a:spcPct val="100000"/>
              </a:lnSpc>
              <a:spcBef>
                <a:spcPts val="0"/>
              </a:spcBef>
              <a:spcAft>
                <a:spcPts val="0"/>
              </a:spcAft>
              <a:buClr>
                <a:schemeClr val="accent3">
                  <a:lumMod val="50000"/>
                </a:schemeClr>
              </a:buClr>
              <a:buSzPct val="120000"/>
              <a:buFont typeface="Calibri" pitchFamily="34" charset="0"/>
              <a:buChar char="•"/>
              <a:tabLst/>
              <a:defRPr/>
            </a:pPr>
            <a:r>
              <a:rPr lang="en-ZA" sz="1600" noProof="0" dirty="0" smtClean="0">
                <a:latin typeface="+mj-lt"/>
                <a:cs typeface="Segoe UI" pitchFamily="34" charset="0"/>
              </a:rPr>
              <a:t>The Disabling Frequency Ratio of 0.63 against a tolerance of </a:t>
            </a:r>
          </a:p>
          <a:p>
            <a:pPr marL="444500" marR="0" lvl="0" indent="-176213" algn="just" defTabSz="914400" rtl="0" eaLnBrk="1" fontAlgn="auto" latinLnBrk="0" hangingPunct="1">
              <a:lnSpc>
                <a:spcPct val="100000"/>
              </a:lnSpc>
              <a:spcBef>
                <a:spcPts val="0"/>
              </a:spcBef>
              <a:spcAft>
                <a:spcPts val="0"/>
              </a:spcAft>
              <a:buClr>
                <a:schemeClr val="accent1">
                  <a:lumMod val="50000"/>
                </a:schemeClr>
              </a:buClr>
              <a:buSzPct val="80000"/>
              <a:tabLst/>
              <a:defRPr/>
            </a:pPr>
            <a:r>
              <a:rPr lang="en-ZA" sz="1600" noProof="0" dirty="0" smtClean="0">
                <a:latin typeface="+mj-lt"/>
                <a:cs typeface="Segoe UI" pitchFamily="34" charset="0"/>
              </a:rPr>
              <a:t>1.00 demonstrates the effectiveness of safety standards at the facility</a:t>
            </a:r>
          </a:p>
          <a:p>
            <a:pPr marL="265113" marR="0" lvl="0" indent="-265113" algn="just" defTabSz="914400" rtl="0" eaLnBrk="1" fontAlgn="auto" latinLnBrk="0" hangingPunct="1">
              <a:lnSpc>
                <a:spcPct val="100000"/>
              </a:lnSpc>
              <a:spcBef>
                <a:spcPts val="0"/>
              </a:spcBef>
              <a:spcAft>
                <a:spcPts val="0"/>
              </a:spcAft>
              <a:buClr>
                <a:schemeClr val="accent3">
                  <a:lumMod val="50000"/>
                </a:schemeClr>
              </a:buClr>
              <a:buSzPct val="120000"/>
              <a:buFont typeface="Calibri" pitchFamily="34" charset="0"/>
              <a:buChar char="•"/>
              <a:tabLst/>
              <a:defRPr/>
            </a:pPr>
            <a:endParaRPr kumimoji="0" lang="en-ZA" sz="1600" i="0" u="none" strike="noStrike" kern="1200" cap="none" spc="0" normalizeH="0" baseline="0" dirty="0" smtClean="0">
              <a:ln>
                <a:noFill/>
              </a:ln>
              <a:effectLst/>
              <a:uLnTx/>
              <a:uFillTx/>
              <a:latin typeface="+mj-lt"/>
              <a:ea typeface="+mn-ea"/>
              <a:cs typeface="Segoe UI" pitchFamily="34" charset="0"/>
            </a:endParaRPr>
          </a:p>
          <a:p>
            <a:pPr marL="265113" marR="0" lvl="0" indent="-265113" defTabSz="914400" rtl="0" eaLnBrk="1" fontAlgn="auto" latinLnBrk="0" hangingPunct="1">
              <a:lnSpc>
                <a:spcPct val="100000"/>
              </a:lnSpc>
              <a:spcBef>
                <a:spcPts val="0"/>
              </a:spcBef>
              <a:spcAft>
                <a:spcPts val="0"/>
              </a:spcAft>
              <a:buClr>
                <a:schemeClr val="accent3">
                  <a:lumMod val="50000"/>
                </a:schemeClr>
              </a:buClr>
              <a:buSzPct val="120000"/>
              <a:buFont typeface="Calibri" pitchFamily="34" charset="0"/>
              <a:buChar char="•"/>
              <a:tabLst/>
              <a:defRPr/>
            </a:pPr>
            <a:r>
              <a:rPr lang="en-ZA" sz="1600" noProof="0" dirty="0" smtClean="0">
                <a:latin typeface="+mj-lt"/>
                <a:cs typeface="Segoe UI" pitchFamily="34" charset="0"/>
              </a:rPr>
              <a:t>More than 950 employees participated in the 2010 voluntary                                                                  HIV/AIDS testing and counselling programme</a:t>
            </a:r>
          </a:p>
          <a:p>
            <a:pPr marL="265113" marR="0" lvl="0" indent="-265113" defTabSz="914400" rtl="0" eaLnBrk="1" fontAlgn="auto" latinLnBrk="0" hangingPunct="1">
              <a:lnSpc>
                <a:spcPct val="100000"/>
              </a:lnSpc>
              <a:spcBef>
                <a:spcPts val="0"/>
              </a:spcBef>
              <a:spcAft>
                <a:spcPts val="0"/>
              </a:spcAft>
              <a:buClr>
                <a:schemeClr val="accent3">
                  <a:lumMod val="50000"/>
                </a:schemeClr>
              </a:buClr>
              <a:buSzPct val="120000"/>
              <a:buFont typeface="Calibri" pitchFamily="34" charset="0"/>
              <a:buChar char="•"/>
              <a:tabLst/>
              <a:defRPr/>
            </a:pPr>
            <a:endParaRPr lang="en-ZA" sz="1000" noProof="0" dirty="0" smtClean="0">
              <a:latin typeface="+mj-lt"/>
              <a:cs typeface="Segoe UI" pitchFamily="34" charset="0"/>
            </a:endParaRPr>
          </a:p>
          <a:p>
            <a:pPr marL="444500" lvl="1" indent="-176213">
              <a:buClr>
                <a:schemeClr val="accent1">
                  <a:lumMod val="50000"/>
                </a:schemeClr>
              </a:buClr>
              <a:buSzPct val="80000"/>
              <a:buFont typeface="Wingdings 3" pitchFamily="18" charset="2"/>
              <a:buChar char="}"/>
            </a:pPr>
            <a:r>
              <a:rPr kumimoji="0" lang="en-ZA" sz="1400" i="0" u="none" strike="noStrike" kern="1200" cap="none" spc="0" normalizeH="0" baseline="0" dirty="0" smtClean="0">
                <a:ln>
                  <a:noFill/>
                </a:ln>
                <a:effectLst/>
                <a:uLnTx/>
                <a:uFillTx/>
                <a:latin typeface="+mj-lt"/>
                <a:ea typeface="+mn-ea"/>
                <a:cs typeface="Segoe UI" pitchFamily="34" charset="0"/>
              </a:rPr>
              <a:t>5%</a:t>
            </a:r>
            <a:r>
              <a:rPr kumimoji="0" lang="en-ZA" sz="1400" i="0" u="none" strike="noStrike" kern="1200" cap="none" spc="0" normalizeH="0" dirty="0" smtClean="0">
                <a:ln>
                  <a:noFill/>
                </a:ln>
                <a:effectLst/>
                <a:uLnTx/>
                <a:uFillTx/>
                <a:latin typeface="+mj-lt"/>
                <a:ea typeface="+mn-ea"/>
                <a:cs typeface="Segoe UI" pitchFamily="34" charset="0"/>
              </a:rPr>
              <a:t> were HIV positive and are receiving the necessary treatment and support</a:t>
            </a:r>
          </a:p>
          <a:p>
            <a:pPr marL="265113" indent="-265113" algn="just">
              <a:buClr>
                <a:srgbClr val="FF0000"/>
              </a:buClr>
              <a:buSzPct val="100000"/>
            </a:pPr>
            <a:endParaRPr lang="en-ZA" sz="1600" baseline="0" noProof="0" dirty="0" smtClean="0">
              <a:solidFill>
                <a:schemeClr val="accent5">
                  <a:lumMod val="75000"/>
                </a:schemeClr>
              </a:solidFill>
              <a:latin typeface="+mj-lt"/>
              <a:cs typeface="Segoe UI" pitchFamily="34" charset="0"/>
            </a:endParaRPr>
          </a:p>
          <a:p>
            <a:pPr marL="265113" indent="-265113" algn="just">
              <a:buClr>
                <a:schemeClr val="accent3">
                  <a:lumMod val="50000"/>
                </a:schemeClr>
              </a:buClr>
              <a:buSzPct val="120000"/>
              <a:buFont typeface="Calibri" pitchFamily="34" charset="0"/>
              <a:buChar char="•"/>
            </a:pPr>
            <a:r>
              <a:rPr kumimoji="0" lang="en-ZA" sz="1600" i="0" u="none" strike="noStrike" kern="1200" cap="none" spc="0" normalizeH="0" dirty="0" smtClean="0">
                <a:ln>
                  <a:noFill/>
                </a:ln>
                <a:effectLst/>
                <a:uLnTx/>
                <a:uFillTx/>
                <a:latin typeface="+mj-lt"/>
                <a:ea typeface="+mn-ea"/>
                <a:cs typeface="Segoe UI" pitchFamily="34" charset="0"/>
              </a:rPr>
              <a:t>In addition to extensive on-the-job procedural and technical training</a:t>
            </a:r>
          </a:p>
          <a:p>
            <a:pPr marL="265113" indent="-265113" algn="just">
              <a:buClr>
                <a:schemeClr val="accent3">
                  <a:lumMod val="50000"/>
                </a:schemeClr>
              </a:buClr>
              <a:buSzPct val="100000"/>
            </a:pPr>
            <a:r>
              <a:rPr lang="en-ZA" sz="1600" dirty="0" smtClean="0">
                <a:latin typeface="+mj-lt"/>
                <a:cs typeface="Segoe UI" pitchFamily="34" charset="0"/>
              </a:rPr>
              <a:t>	that all staff receive in all aspects of operation, including GMP, SOPs</a:t>
            </a:r>
          </a:p>
          <a:p>
            <a:pPr marL="265113" indent="-265113" algn="just">
              <a:buClr>
                <a:schemeClr val="accent3">
                  <a:lumMod val="50000"/>
                </a:schemeClr>
              </a:buClr>
              <a:buSzPct val="100000"/>
            </a:pPr>
            <a:r>
              <a:rPr lang="en-ZA" sz="1600" dirty="0" smtClean="0">
                <a:latin typeface="+mj-lt"/>
                <a:cs typeface="Segoe UI" pitchFamily="34" charset="0"/>
              </a:rPr>
              <a:t>	and equipment operation, m</a:t>
            </a:r>
            <a:r>
              <a:rPr kumimoji="0" lang="en-ZA" sz="1600" i="0" u="none" strike="noStrike" kern="1200" cap="none" spc="0" normalizeH="0" dirty="0" smtClean="0">
                <a:ln>
                  <a:noFill/>
                </a:ln>
                <a:effectLst/>
                <a:uLnTx/>
                <a:uFillTx/>
                <a:latin typeface="+mj-lt"/>
                <a:ea typeface="+mn-ea"/>
                <a:cs typeface="Segoe UI" pitchFamily="34" charset="0"/>
              </a:rPr>
              <a:t>ore than 10% of all Operations</a:t>
            </a:r>
          </a:p>
          <a:p>
            <a:pPr marL="265113" indent="-265113" algn="just">
              <a:buClr>
                <a:schemeClr val="accent3">
                  <a:lumMod val="50000"/>
                </a:schemeClr>
              </a:buClr>
              <a:buSzPct val="100000"/>
            </a:pPr>
            <a:r>
              <a:rPr lang="en-ZA" sz="1600" dirty="0" smtClean="0">
                <a:latin typeface="+mj-lt"/>
                <a:cs typeface="Segoe UI" pitchFamily="34" charset="0"/>
              </a:rPr>
              <a:t>	</a:t>
            </a:r>
            <a:r>
              <a:rPr kumimoji="0" lang="en-ZA" sz="1600" i="0" u="none" strike="noStrike" kern="1200" cap="none" spc="0" normalizeH="0" dirty="0" smtClean="0">
                <a:ln>
                  <a:noFill/>
                </a:ln>
                <a:effectLst/>
                <a:uLnTx/>
                <a:uFillTx/>
                <a:latin typeface="+mj-lt"/>
                <a:ea typeface="+mn-ea"/>
                <a:cs typeface="Segoe UI" pitchFamily="34" charset="0"/>
              </a:rPr>
              <a:t>employees received external, specialised skills training in the </a:t>
            </a:r>
          </a:p>
          <a:p>
            <a:pPr marL="265113" indent="-265113" algn="just">
              <a:buClr>
                <a:schemeClr val="accent3">
                  <a:lumMod val="50000"/>
                </a:schemeClr>
              </a:buClr>
              <a:buSzPct val="100000"/>
            </a:pPr>
            <a:r>
              <a:rPr lang="en-ZA" sz="1600" dirty="0" smtClean="0">
                <a:latin typeface="+mj-lt"/>
                <a:cs typeface="Segoe UI" pitchFamily="34" charset="0"/>
              </a:rPr>
              <a:t>	</a:t>
            </a:r>
            <a:r>
              <a:rPr kumimoji="0" lang="en-ZA" sz="1600" i="0" u="none" strike="noStrike" kern="1200" cap="none" spc="0" normalizeH="0" dirty="0" smtClean="0">
                <a:ln>
                  <a:noFill/>
                </a:ln>
                <a:effectLst/>
                <a:uLnTx/>
                <a:uFillTx/>
                <a:latin typeface="+mj-lt"/>
                <a:ea typeface="+mn-ea"/>
                <a:cs typeface="Segoe UI" pitchFamily="34" charset="0"/>
              </a:rPr>
              <a:t>six months to December 2010</a:t>
            </a:r>
            <a:endParaRPr kumimoji="0" lang="en-ZA" sz="1600" i="0" u="none" strike="noStrike" kern="1200" cap="none" spc="0" normalizeH="0" baseline="0" noProof="0" dirty="0" smtClean="0">
              <a:ln>
                <a:noFill/>
              </a:ln>
              <a:effectLst/>
              <a:uLnTx/>
              <a:uFillTx/>
              <a:latin typeface="+mj-lt"/>
              <a:ea typeface="+mn-ea"/>
              <a:cs typeface="Segoe UI" pitchFamily="34" charset="0"/>
            </a:endParaRPr>
          </a:p>
        </p:txBody>
      </p:sp>
      <p:pic>
        <p:nvPicPr>
          <p:cNvPr id="5" name="Picture 5"/>
          <p:cNvPicPr>
            <a:picLocks noChangeAspect="1" noChangeArrowheads="1"/>
          </p:cNvPicPr>
          <p:nvPr/>
        </p:nvPicPr>
        <p:blipFill>
          <a:blip r:embed="rId2" cstate="print"/>
          <a:srcRect/>
          <a:stretch>
            <a:fillRect/>
          </a:stretch>
        </p:blipFill>
        <p:spPr bwMode="auto">
          <a:xfrm>
            <a:off x="6322559" y="3932830"/>
            <a:ext cx="2821441" cy="2116148"/>
          </a:xfrm>
          <a:prstGeom prst="ellipse">
            <a:avLst/>
          </a:prstGeom>
          <a:ln>
            <a:noFill/>
          </a:ln>
          <a:effectLst>
            <a:softEdge rad="112500"/>
          </a:effectLst>
        </p:spPr>
      </p:pic>
      <p:pic>
        <p:nvPicPr>
          <p:cNvPr id="9" name="Picture 3"/>
          <p:cNvPicPr>
            <a:picLocks noChangeAspect="1" noChangeArrowheads="1"/>
          </p:cNvPicPr>
          <p:nvPr/>
        </p:nvPicPr>
        <p:blipFill>
          <a:blip r:embed="rId3" cstate="print">
            <a:lum bright="10000"/>
          </a:blip>
          <a:srcRect/>
          <a:stretch>
            <a:fillRect/>
          </a:stretch>
        </p:blipFill>
        <p:spPr bwMode="auto">
          <a:xfrm>
            <a:off x="6509084" y="1668872"/>
            <a:ext cx="2634916" cy="1987110"/>
          </a:xfrm>
          <a:prstGeom prst="ellipse">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Risks and Challenges</a:t>
            </a:r>
            <a:endParaRPr lang="en-ZA" dirty="0"/>
          </a:p>
        </p:txBody>
      </p:sp>
      <p:sp>
        <p:nvSpPr>
          <p:cNvPr id="3" name="TextBox 2"/>
          <p:cNvSpPr txBox="1"/>
          <p:nvPr/>
        </p:nvSpPr>
        <p:spPr>
          <a:xfrm>
            <a:off x="1552073" y="1684420"/>
            <a:ext cx="926431" cy="938463"/>
          </a:xfrm>
          <a:prstGeom prst="rect">
            <a:avLst/>
          </a:prstGeom>
        </p:spPr>
        <p:txBody>
          <a:bodyPr vert="horz" wrap="non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ZA"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4" name="TextBox 3"/>
          <p:cNvSpPr txBox="1"/>
          <p:nvPr/>
        </p:nvSpPr>
        <p:spPr>
          <a:xfrm>
            <a:off x="428625" y="1143000"/>
            <a:ext cx="8386010" cy="5823284"/>
          </a:xfrm>
          <a:prstGeom prst="rect">
            <a:avLst/>
          </a:prstGeom>
        </p:spPr>
        <p:txBody>
          <a:bodyPr vert="horz" wrap="square" lIns="91440" tIns="45720" rIns="91440" bIns="45720" rtlCol="0" anchor="t" anchorCtr="0">
            <a:normAutofit/>
          </a:bodyPr>
          <a:lstStyle/>
          <a:p>
            <a:pPr marL="268288" marR="0" indent="-268288" algn="l" defTabSz="914400" rtl="0" eaLnBrk="1" fontAlgn="auto" latinLnBrk="0" hangingPunct="1">
              <a:lnSpc>
                <a:spcPct val="100000"/>
              </a:lnSpc>
              <a:spcBef>
                <a:spcPct val="0"/>
              </a:spcBef>
              <a:spcAft>
                <a:spcPts val="0"/>
              </a:spcAft>
              <a:buClr>
                <a:schemeClr val="accent3">
                  <a:lumMod val="50000"/>
                </a:schemeClr>
              </a:buClr>
              <a:buSzPct val="120000"/>
              <a:buFont typeface="Calibri" pitchFamily="34" charset="0"/>
              <a:buChar char="•"/>
              <a:tabLst/>
            </a:pPr>
            <a:r>
              <a:rPr kumimoji="0" lang="en-ZA" b="1" i="0" u="none" strike="noStrike" kern="1200" cap="none" spc="0" normalizeH="0" baseline="0" noProof="0" dirty="0" smtClean="0">
                <a:ln>
                  <a:noFill/>
                </a:ln>
                <a:solidFill>
                  <a:schemeClr val="tx1"/>
                </a:solidFill>
                <a:effectLst/>
                <a:uLnTx/>
                <a:uFillTx/>
                <a:ea typeface="+mj-ea"/>
                <a:cs typeface="+mj-cs"/>
              </a:rPr>
              <a:t>Realisation of awarded public</a:t>
            </a:r>
            <a:r>
              <a:rPr kumimoji="0" lang="en-ZA" b="1" i="0" u="none" strike="noStrike" kern="1200" cap="none" spc="0" normalizeH="0" noProof="0" dirty="0" smtClean="0">
                <a:ln>
                  <a:noFill/>
                </a:ln>
                <a:solidFill>
                  <a:schemeClr val="tx1"/>
                </a:solidFill>
                <a:effectLst/>
                <a:uLnTx/>
                <a:uFillTx/>
                <a:ea typeface="+mj-ea"/>
                <a:cs typeface="+mj-cs"/>
              </a:rPr>
              <a:t> sector volumes</a:t>
            </a:r>
          </a:p>
          <a:p>
            <a:pPr marL="0" marR="0" indent="0" algn="l" defTabSz="914400" rtl="0" eaLnBrk="1" fontAlgn="auto" latinLnBrk="0" hangingPunct="1">
              <a:lnSpc>
                <a:spcPct val="100000"/>
              </a:lnSpc>
              <a:spcBef>
                <a:spcPct val="0"/>
              </a:spcBef>
              <a:spcAft>
                <a:spcPts val="0"/>
              </a:spcAft>
              <a:buClrTx/>
              <a:buSzTx/>
              <a:tabLst/>
            </a:pPr>
            <a:endParaRPr lang="en-ZA" sz="1000" dirty="0" smtClean="0">
              <a:ea typeface="+mj-ea"/>
              <a:cs typeface="+mj-cs"/>
            </a:endParaRPr>
          </a:p>
          <a:p>
            <a:pPr marL="268288" marR="0" algn="l" defTabSz="914400" rtl="0" eaLnBrk="1" fontAlgn="auto" latinLnBrk="0" hangingPunct="1">
              <a:lnSpc>
                <a:spcPct val="100000"/>
              </a:lnSpc>
              <a:spcBef>
                <a:spcPct val="0"/>
              </a:spcBef>
              <a:spcAft>
                <a:spcPts val="0"/>
              </a:spcAft>
              <a:buClrTx/>
              <a:buSzTx/>
              <a:tabLst/>
            </a:pPr>
            <a:r>
              <a:rPr kumimoji="0" lang="en-ZA" sz="1600" b="1" i="1" u="none" strike="noStrike" kern="1200" cap="none" spc="0" normalizeH="0" noProof="0" dirty="0" smtClean="0">
                <a:ln>
                  <a:noFill/>
                </a:ln>
                <a:solidFill>
                  <a:srgbClr val="FF0000"/>
                </a:solidFill>
                <a:effectLst/>
                <a:uLnTx/>
                <a:uFillTx/>
                <a:ea typeface="+mj-ea"/>
                <a:cs typeface="+mj-cs"/>
              </a:rPr>
              <a:t>Mitigation:</a:t>
            </a:r>
            <a:r>
              <a:rPr kumimoji="0" lang="en-ZA" sz="1600" i="1" u="none" strike="noStrike" kern="1200" cap="none" spc="0" normalizeH="0" noProof="0" dirty="0" smtClean="0">
                <a:ln>
                  <a:noFill/>
                </a:ln>
                <a:solidFill>
                  <a:schemeClr val="accent3">
                    <a:lumMod val="50000"/>
                  </a:schemeClr>
                </a:solidFill>
                <a:effectLst/>
                <a:uLnTx/>
                <a:uFillTx/>
                <a:ea typeface="+mj-ea"/>
                <a:cs typeface="+mj-cs"/>
              </a:rPr>
              <a:t> </a:t>
            </a:r>
            <a:r>
              <a:rPr kumimoji="0" lang="en-ZA" sz="1600" i="1" u="none" strike="noStrike" kern="1200" cap="none" spc="0" normalizeH="0" noProof="0" dirty="0" smtClean="0">
                <a:ln>
                  <a:noFill/>
                </a:ln>
                <a:effectLst/>
                <a:uLnTx/>
                <a:uFillTx/>
                <a:ea typeface="+mj-ea"/>
                <a:cs typeface="+mj-cs"/>
              </a:rPr>
              <a:t>International volumes are being introduced to Port Elizabeth</a:t>
            </a:r>
          </a:p>
          <a:p>
            <a:pPr marL="0" marR="0" indent="0" algn="l" defTabSz="914400" rtl="0" eaLnBrk="1" fontAlgn="auto" latinLnBrk="0" hangingPunct="1">
              <a:lnSpc>
                <a:spcPct val="100000"/>
              </a:lnSpc>
              <a:spcBef>
                <a:spcPct val="0"/>
              </a:spcBef>
              <a:spcAft>
                <a:spcPts val="0"/>
              </a:spcAft>
              <a:buClrTx/>
              <a:buSzTx/>
              <a:buFontTx/>
              <a:buNone/>
              <a:tabLst/>
            </a:pPr>
            <a:endParaRPr lang="en-ZA" baseline="0" dirty="0" smtClean="0">
              <a:ea typeface="+mj-ea"/>
              <a:cs typeface="+mj-cs"/>
            </a:endParaRPr>
          </a:p>
          <a:p>
            <a:pPr marL="268288" marR="0" indent="-268288" algn="l" defTabSz="914400" rtl="0" eaLnBrk="1" fontAlgn="auto" latinLnBrk="0" hangingPunct="1">
              <a:lnSpc>
                <a:spcPct val="100000"/>
              </a:lnSpc>
              <a:spcBef>
                <a:spcPct val="0"/>
              </a:spcBef>
              <a:spcAft>
                <a:spcPts val="0"/>
              </a:spcAft>
              <a:buClr>
                <a:schemeClr val="accent3">
                  <a:lumMod val="50000"/>
                </a:schemeClr>
              </a:buClr>
              <a:buSzPct val="120000"/>
              <a:buFont typeface="Calibri" pitchFamily="34" charset="0"/>
              <a:buChar char="•"/>
              <a:tabLst/>
            </a:pPr>
            <a:r>
              <a:rPr lang="en-ZA" b="1" dirty="0" smtClean="0">
                <a:ea typeface="+mj-ea"/>
                <a:cs typeface="+mj-cs"/>
              </a:rPr>
              <a:t>Impact of inflation and currency movements on cost of goods</a:t>
            </a:r>
          </a:p>
          <a:p>
            <a:pPr marL="0" marR="0" indent="0" algn="l" defTabSz="914400" rtl="0" eaLnBrk="1" fontAlgn="auto" latinLnBrk="0" hangingPunct="1">
              <a:lnSpc>
                <a:spcPct val="100000"/>
              </a:lnSpc>
              <a:spcBef>
                <a:spcPct val="0"/>
              </a:spcBef>
              <a:spcAft>
                <a:spcPts val="0"/>
              </a:spcAft>
              <a:buClrTx/>
              <a:buSzTx/>
              <a:tabLst/>
            </a:pPr>
            <a:endParaRPr lang="en-ZA" sz="1000" i="1" dirty="0" smtClean="0">
              <a:solidFill>
                <a:srgbClr val="0000CC"/>
              </a:solidFill>
              <a:ea typeface="+mj-ea"/>
              <a:cs typeface="+mj-cs"/>
            </a:endParaRPr>
          </a:p>
          <a:p>
            <a:pPr marL="268288" marR="0" indent="-268288" algn="just" defTabSz="914400" rtl="0" eaLnBrk="1" fontAlgn="auto" latinLnBrk="0" hangingPunct="1">
              <a:lnSpc>
                <a:spcPct val="100000"/>
              </a:lnSpc>
              <a:spcBef>
                <a:spcPct val="0"/>
              </a:spcBef>
              <a:spcAft>
                <a:spcPts val="0"/>
              </a:spcAft>
              <a:buClrTx/>
              <a:buSzTx/>
              <a:tabLst/>
            </a:pPr>
            <a:r>
              <a:rPr lang="en-ZA" sz="1400" i="1" dirty="0" smtClean="0">
                <a:solidFill>
                  <a:schemeClr val="accent3">
                    <a:lumMod val="50000"/>
                  </a:schemeClr>
                </a:solidFill>
              </a:rPr>
              <a:t>	</a:t>
            </a:r>
            <a:r>
              <a:rPr lang="en-ZA" sz="1600" b="1" i="1" dirty="0" smtClean="0">
                <a:solidFill>
                  <a:srgbClr val="FF0000"/>
                </a:solidFill>
              </a:rPr>
              <a:t>Mitigation:</a:t>
            </a:r>
            <a:r>
              <a:rPr lang="en-ZA" sz="1600" i="1" dirty="0" smtClean="0">
                <a:solidFill>
                  <a:schemeClr val="accent3">
                    <a:lumMod val="50000"/>
                  </a:schemeClr>
                </a:solidFill>
              </a:rPr>
              <a:t> </a:t>
            </a:r>
            <a:r>
              <a:rPr lang="en-ZA" sz="1600" i="1" dirty="0" smtClean="0"/>
              <a:t>Benefits from continuous improvement initiatives and effective procurement strategies are being realised</a:t>
            </a:r>
          </a:p>
          <a:p>
            <a:pPr marL="0" marR="0" indent="0" algn="l" defTabSz="914400" rtl="0" eaLnBrk="1" fontAlgn="auto" latinLnBrk="0" hangingPunct="1">
              <a:lnSpc>
                <a:spcPct val="100000"/>
              </a:lnSpc>
              <a:spcBef>
                <a:spcPct val="0"/>
              </a:spcBef>
              <a:spcAft>
                <a:spcPts val="0"/>
              </a:spcAft>
              <a:buClrTx/>
              <a:buSzTx/>
              <a:tabLst/>
            </a:pPr>
            <a:endParaRPr lang="en-ZA" dirty="0" smtClean="0">
              <a:ea typeface="+mj-ea"/>
              <a:cs typeface="+mj-cs"/>
            </a:endParaRPr>
          </a:p>
          <a:p>
            <a:pPr marL="268288" marR="0" indent="-268288" algn="l" defTabSz="914400" rtl="0" eaLnBrk="1" fontAlgn="auto" latinLnBrk="0" hangingPunct="1">
              <a:lnSpc>
                <a:spcPct val="100000"/>
              </a:lnSpc>
              <a:spcBef>
                <a:spcPct val="0"/>
              </a:spcBef>
              <a:spcAft>
                <a:spcPts val="0"/>
              </a:spcAft>
              <a:buClr>
                <a:schemeClr val="accent3">
                  <a:lumMod val="50000"/>
                </a:schemeClr>
              </a:buClr>
              <a:buSzPct val="120000"/>
              <a:buFont typeface="Calibri" pitchFamily="34" charset="0"/>
              <a:buChar char="•"/>
              <a:tabLst/>
            </a:pPr>
            <a:r>
              <a:rPr lang="en-ZA" b="1" dirty="0" smtClean="0">
                <a:ea typeface="+mj-ea"/>
                <a:cs typeface="+mj-cs"/>
              </a:rPr>
              <a:t>Shortage of scarce skills – pharmacists and artisan</a:t>
            </a:r>
          </a:p>
          <a:p>
            <a:pPr marL="0" marR="0" indent="0" algn="l" defTabSz="914400" rtl="0" eaLnBrk="1" fontAlgn="auto" latinLnBrk="0" hangingPunct="1">
              <a:lnSpc>
                <a:spcPct val="100000"/>
              </a:lnSpc>
              <a:spcBef>
                <a:spcPct val="0"/>
              </a:spcBef>
              <a:spcAft>
                <a:spcPts val="0"/>
              </a:spcAft>
              <a:buClrTx/>
              <a:buSzTx/>
              <a:tabLst/>
            </a:pPr>
            <a:endParaRPr lang="en-ZA" sz="1000" i="1" dirty="0" smtClean="0">
              <a:solidFill>
                <a:srgbClr val="0000CC"/>
              </a:solidFill>
              <a:ea typeface="+mj-ea"/>
              <a:cs typeface="+mj-cs"/>
            </a:endParaRPr>
          </a:p>
          <a:p>
            <a:pPr marL="268288" marR="0" algn="just" defTabSz="914400" rtl="0" eaLnBrk="1" fontAlgn="auto" latinLnBrk="0" hangingPunct="1">
              <a:lnSpc>
                <a:spcPct val="100000"/>
              </a:lnSpc>
              <a:spcBef>
                <a:spcPct val="0"/>
              </a:spcBef>
              <a:spcAft>
                <a:spcPts val="0"/>
              </a:spcAft>
              <a:buClrTx/>
              <a:buSzTx/>
              <a:tabLst/>
            </a:pPr>
            <a:r>
              <a:rPr lang="en-ZA" sz="1600" b="1" i="1" dirty="0" smtClean="0">
                <a:solidFill>
                  <a:srgbClr val="FF0000"/>
                </a:solidFill>
                <a:ea typeface="+mj-ea"/>
                <a:cs typeface="+mj-cs"/>
              </a:rPr>
              <a:t>Mitigation:</a:t>
            </a:r>
            <a:r>
              <a:rPr lang="en-ZA" sz="1600" i="1" dirty="0" smtClean="0">
                <a:solidFill>
                  <a:schemeClr val="accent3">
                    <a:lumMod val="50000"/>
                  </a:schemeClr>
                </a:solidFill>
                <a:ea typeface="+mj-ea"/>
                <a:cs typeface="+mj-cs"/>
              </a:rPr>
              <a:t> </a:t>
            </a:r>
            <a:r>
              <a:rPr lang="en-ZA" sz="1600" i="1" dirty="0" smtClean="0">
                <a:ea typeface="+mj-ea"/>
                <a:cs typeface="+mj-cs"/>
              </a:rPr>
              <a:t>Pharmacists retention programmes are in place, and investment is made in learnership programmes for assistance pharmacists and apprenticeships for artisans </a:t>
            </a:r>
          </a:p>
          <a:p>
            <a:pPr marL="0" marR="0" indent="0" algn="l" defTabSz="914400" rtl="0" eaLnBrk="1" fontAlgn="auto" latinLnBrk="0" hangingPunct="1">
              <a:lnSpc>
                <a:spcPct val="100000"/>
              </a:lnSpc>
              <a:spcBef>
                <a:spcPct val="0"/>
              </a:spcBef>
              <a:spcAft>
                <a:spcPts val="0"/>
              </a:spcAft>
              <a:buClrTx/>
              <a:buSzTx/>
              <a:buFontTx/>
              <a:buNone/>
              <a:tabLst/>
            </a:pPr>
            <a:endParaRPr lang="en-ZA" dirty="0" smtClean="0">
              <a:ea typeface="+mj-ea"/>
              <a:cs typeface="+mj-cs"/>
            </a:endParaRPr>
          </a:p>
          <a:p>
            <a:pPr marL="268288" marR="0" indent="-268288" algn="l" defTabSz="914400" rtl="0" eaLnBrk="1" fontAlgn="auto" latinLnBrk="0" hangingPunct="1">
              <a:lnSpc>
                <a:spcPct val="100000"/>
              </a:lnSpc>
              <a:spcBef>
                <a:spcPct val="0"/>
              </a:spcBef>
              <a:spcAft>
                <a:spcPts val="0"/>
              </a:spcAft>
              <a:buClr>
                <a:schemeClr val="accent3">
                  <a:lumMod val="50000"/>
                </a:schemeClr>
              </a:buClr>
              <a:buSzPct val="120000"/>
              <a:buFont typeface="Calibri" pitchFamily="34" charset="0"/>
              <a:buChar char="•"/>
              <a:tabLst/>
            </a:pPr>
            <a:r>
              <a:rPr lang="en-ZA" b="1" dirty="0" smtClean="0">
                <a:ea typeface="+mj-ea"/>
                <a:cs typeface="+mj-cs"/>
              </a:rPr>
              <a:t>Increased competition from foreign suppliers</a:t>
            </a:r>
          </a:p>
          <a:p>
            <a:pPr marL="268288" marR="0" indent="-268288" algn="l" defTabSz="914400" rtl="0" eaLnBrk="1" fontAlgn="auto" latinLnBrk="0" hangingPunct="1">
              <a:lnSpc>
                <a:spcPct val="100000"/>
              </a:lnSpc>
              <a:spcBef>
                <a:spcPct val="0"/>
              </a:spcBef>
              <a:spcAft>
                <a:spcPts val="0"/>
              </a:spcAft>
              <a:buClr>
                <a:schemeClr val="accent3">
                  <a:lumMod val="50000"/>
                </a:schemeClr>
              </a:buClr>
              <a:buSzPct val="120000"/>
              <a:buFont typeface="Calibri" pitchFamily="34" charset="0"/>
              <a:buChar char="•"/>
              <a:tabLst/>
            </a:pPr>
            <a:endParaRPr lang="en-ZA" sz="1000" dirty="0" smtClean="0">
              <a:ea typeface="+mj-ea"/>
              <a:cs typeface="+mj-cs"/>
            </a:endParaRPr>
          </a:p>
          <a:p>
            <a:pPr marL="268288" marR="0" algn="l" defTabSz="914400" rtl="0" eaLnBrk="1" fontAlgn="auto" latinLnBrk="0" hangingPunct="1">
              <a:lnSpc>
                <a:spcPct val="100000"/>
              </a:lnSpc>
              <a:spcBef>
                <a:spcPct val="0"/>
              </a:spcBef>
              <a:spcAft>
                <a:spcPts val="0"/>
              </a:spcAft>
              <a:buClrTx/>
              <a:buSzTx/>
              <a:tabLst/>
            </a:pPr>
            <a:r>
              <a:rPr lang="en-ZA" sz="1600" b="1" i="1" dirty="0" smtClean="0">
                <a:solidFill>
                  <a:srgbClr val="FF0000"/>
                </a:solidFill>
                <a:ea typeface="+mj-ea"/>
                <a:cs typeface="+mj-cs"/>
              </a:rPr>
              <a:t>Mitigation:</a:t>
            </a:r>
          </a:p>
          <a:p>
            <a:pPr marL="444500" lvl="2" indent="-176213">
              <a:spcBef>
                <a:spcPct val="0"/>
              </a:spcBef>
              <a:buClr>
                <a:schemeClr val="accent1">
                  <a:lumMod val="50000"/>
                </a:schemeClr>
              </a:buClr>
              <a:buSzPct val="80000"/>
              <a:buFont typeface="Wingdings 3" pitchFamily="18" charset="2"/>
              <a:buChar char="}"/>
            </a:pPr>
            <a:r>
              <a:rPr lang="en-ZA" sz="1400" i="1" dirty="0" smtClean="0">
                <a:ea typeface="+mj-ea"/>
                <a:cs typeface="+mj-cs"/>
              </a:rPr>
              <a:t>Cost of goods are benchmarked against international prices</a:t>
            </a:r>
          </a:p>
          <a:p>
            <a:pPr marL="444500" lvl="2" indent="-176213">
              <a:spcBef>
                <a:spcPct val="0"/>
              </a:spcBef>
              <a:buClr>
                <a:schemeClr val="accent1">
                  <a:lumMod val="50000"/>
                </a:schemeClr>
              </a:buClr>
              <a:buSzPct val="80000"/>
              <a:buFont typeface="Wingdings 3" pitchFamily="18" charset="2"/>
              <a:buChar char="}"/>
            </a:pPr>
            <a:r>
              <a:rPr lang="en-ZA" sz="1400" i="1" dirty="0" smtClean="0">
                <a:ea typeface="+mj-ea"/>
                <a:cs typeface="+mj-cs"/>
              </a:rPr>
              <a:t>Aspen’s successful performance in the recent ARV tender demonstrates competitiveness</a:t>
            </a:r>
          </a:p>
          <a:p>
            <a:pPr marL="444500" lvl="2" indent="-176213">
              <a:spcBef>
                <a:spcPct val="0"/>
              </a:spcBef>
              <a:buClr>
                <a:schemeClr val="accent1">
                  <a:lumMod val="50000"/>
                </a:schemeClr>
              </a:buClr>
              <a:buSzPct val="80000"/>
              <a:buFont typeface="Wingdings 3" pitchFamily="18" charset="2"/>
              <a:buChar char="}"/>
            </a:pPr>
            <a:r>
              <a:rPr lang="en-ZA" sz="1400" i="1" dirty="0" smtClean="0">
                <a:ea typeface="+mj-ea"/>
                <a:cs typeface="+mj-cs"/>
              </a:rPr>
              <a:t>Aspen has proven to be a reliable supplier</a:t>
            </a:r>
          </a:p>
          <a:p>
            <a:pPr marL="444500" lvl="2" indent="-176213">
              <a:spcBef>
                <a:spcPct val="0"/>
              </a:spcBef>
              <a:buClr>
                <a:schemeClr val="accent1">
                  <a:lumMod val="50000"/>
                </a:schemeClr>
              </a:buClr>
              <a:buSzPct val="80000"/>
              <a:buFont typeface="Wingdings 3" pitchFamily="18" charset="2"/>
              <a:buChar char="}"/>
            </a:pPr>
            <a:r>
              <a:rPr lang="en-ZA" sz="1400" i="1" dirty="0" smtClean="0">
                <a:ea typeface="+mj-ea"/>
                <a:cs typeface="+mj-cs"/>
              </a:rPr>
              <a:t>Significant investment has been made in creating flexible and diverse manufacturing capability to respond to current and future requirements</a:t>
            </a:r>
          </a:p>
          <a:p>
            <a:pPr marL="0" marR="0" indent="0" algn="l" defTabSz="914400" rtl="0" eaLnBrk="1" fontAlgn="auto" latinLnBrk="0" hangingPunct="1">
              <a:lnSpc>
                <a:spcPct val="100000"/>
              </a:lnSpc>
              <a:spcBef>
                <a:spcPct val="0"/>
              </a:spcBef>
              <a:spcAft>
                <a:spcPts val="0"/>
              </a:spcAft>
              <a:buClrTx/>
              <a:buSzTx/>
              <a:buFontTx/>
              <a:buNone/>
              <a:tabLst/>
            </a:pPr>
            <a:endParaRPr lang="en-ZA" dirty="0" smtClean="0">
              <a:ea typeface="+mj-ea"/>
              <a:cs typeface="+mj-cs"/>
            </a:endParaRPr>
          </a:p>
          <a:p>
            <a:pPr marL="0" marR="0" indent="0" algn="l" defTabSz="914400" rtl="0" eaLnBrk="1" fontAlgn="auto" latinLnBrk="0" hangingPunct="1">
              <a:lnSpc>
                <a:spcPct val="100000"/>
              </a:lnSpc>
              <a:spcBef>
                <a:spcPct val="0"/>
              </a:spcBef>
              <a:spcAft>
                <a:spcPts val="0"/>
              </a:spcAft>
              <a:buClrTx/>
              <a:buSzTx/>
              <a:buFontTx/>
              <a:buNone/>
              <a:tabLst/>
            </a:pPr>
            <a:endParaRPr lang="en-ZA" dirty="0" smtClean="0">
              <a:ea typeface="+mj-ea"/>
              <a:cs typeface="+mj-cs"/>
            </a:endParaRPr>
          </a:p>
          <a:p>
            <a:pPr marL="0" marR="0" indent="0" algn="l" defTabSz="914400" rtl="0" eaLnBrk="1" fontAlgn="auto" latinLnBrk="0" hangingPunct="1">
              <a:lnSpc>
                <a:spcPct val="100000"/>
              </a:lnSpc>
              <a:spcBef>
                <a:spcPct val="0"/>
              </a:spcBef>
              <a:spcAft>
                <a:spcPts val="0"/>
              </a:spcAft>
              <a:buClrTx/>
              <a:buSzTx/>
              <a:buFontTx/>
              <a:buNone/>
              <a:tabLst/>
            </a:pPr>
            <a:endParaRPr lang="en-ZA" dirty="0" smtClean="0">
              <a:ea typeface="+mj-ea"/>
              <a:cs typeface="+mj-cs"/>
            </a:endParaRPr>
          </a:p>
          <a:p>
            <a:pPr marL="0" marR="0" indent="0" algn="l" defTabSz="914400" rtl="0" eaLnBrk="1" fontAlgn="auto" latinLnBrk="0" hangingPunct="1">
              <a:lnSpc>
                <a:spcPct val="100000"/>
              </a:lnSpc>
              <a:spcBef>
                <a:spcPct val="0"/>
              </a:spcBef>
              <a:spcAft>
                <a:spcPts val="0"/>
              </a:spcAft>
              <a:buClrTx/>
              <a:buSzTx/>
              <a:buFontTx/>
              <a:buNone/>
              <a:tabLst/>
            </a:pPr>
            <a:endParaRPr lang="en-ZA" sz="2400" baseline="0" dirty="0" smtClean="0">
              <a:latin typeface="Perpetua" pitchFamily="18" charset="0"/>
              <a:ea typeface="+mj-ea"/>
              <a:cs typeface="+mj-cs"/>
            </a:endParaRPr>
          </a:p>
          <a:p>
            <a:pPr marL="0" marR="0" indent="0" algn="l" defTabSz="914400" rtl="0" eaLnBrk="1" fontAlgn="auto" latinLnBrk="0" hangingPunct="1">
              <a:lnSpc>
                <a:spcPct val="100000"/>
              </a:lnSpc>
              <a:spcBef>
                <a:spcPct val="0"/>
              </a:spcBef>
              <a:spcAft>
                <a:spcPts val="0"/>
              </a:spcAft>
              <a:buClrTx/>
              <a:buSzTx/>
              <a:buFontTx/>
              <a:buNone/>
              <a:tabLst/>
            </a:pPr>
            <a:endParaRPr lang="en-ZA" sz="2400" baseline="0" dirty="0" smtClean="0">
              <a:latin typeface="Perpetua" pitchFamily="18" charset="0"/>
              <a:ea typeface="+mj-ea"/>
              <a:cs typeface="+mj-cs"/>
            </a:endParaRPr>
          </a:p>
          <a:p>
            <a:pPr marL="0" marR="0" indent="0" algn="l" defTabSz="914400" rtl="0" eaLnBrk="1" fontAlgn="auto" latinLnBrk="0" hangingPunct="1">
              <a:lnSpc>
                <a:spcPct val="100000"/>
              </a:lnSpc>
              <a:spcBef>
                <a:spcPct val="0"/>
              </a:spcBef>
              <a:spcAft>
                <a:spcPts val="0"/>
              </a:spcAft>
              <a:buClrTx/>
              <a:buSzTx/>
              <a:buFontTx/>
              <a:buNone/>
              <a:tabLst/>
            </a:pPr>
            <a:endParaRPr kumimoji="0" lang="en-ZA"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0" y="134471"/>
            <a:ext cx="9144000" cy="577010"/>
          </a:xfrm>
        </p:spPr>
        <p:txBody>
          <a:bodyPr/>
          <a:lstStyle/>
          <a:p>
            <a:r>
              <a:rPr lang="en-ZA" dirty="0" smtClean="0"/>
              <a:t>Generics Bulletin Report : May 2010</a:t>
            </a:r>
            <a:endParaRPr lang="en-ZA" dirty="0"/>
          </a:p>
        </p:txBody>
      </p:sp>
      <p:sp>
        <p:nvSpPr>
          <p:cNvPr id="6" name="TextBox 3"/>
          <p:cNvSpPr txBox="1"/>
          <p:nvPr/>
        </p:nvSpPr>
        <p:spPr>
          <a:xfrm>
            <a:off x="588410" y="1755853"/>
            <a:ext cx="1655325" cy="21693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900" b="1" dirty="0">
                <a:solidFill>
                  <a:srgbClr val="0000CC"/>
                </a:solidFill>
              </a:rPr>
              <a:t>Aspen incl Sigma (17,18, 19)</a:t>
            </a:r>
          </a:p>
        </p:txBody>
      </p:sp>
      <p:graphicFrame>
        <p:nvGraphicFramePr>
          <p:cNvPr id="8" name="Chart 7"/>
          <p:cNvGraphicFramePr/>
          <p:nvPr/>
        </p:nvGraphicFramePr>
        <p:xfrm>
          <a:off x="192505" y="661737"/>
          <a:ext cx="8951495" cy="6196264"/>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6"/>
          <p:cNvSpPr txBox="1">
            <a:spLocks noChangeArrowheads="1"/>
          </p:cNvSpPr>
          <p:nvPr/>
        </p:nvSpPr>
        <p:spPr>
          <a:xfrm>
            <a:off x="43777" y="6543760"/>
            <a:ext cx="400723" cy="337929"/>
          </a:xfrm>
          <a:prstGeom prst="rect">
            <a:avLst/>
          </a:prstGeom>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7783953-E3DF-486A-9F96-AD152B56482E}" type="slidenum">
              <a:rPr kumimoji="0" lang="en-GB" sz="1200" b="1" i="0" u="none" strike="noStrike" kern="1200" cap="none" spc="0" normalizeH="0" baseline="0" noProof="0" smtClean="0">
                <a:ln>
                  <a:noFill/>
                </a:ln>
                <a:solidFill>
                  <a:schemeClr val="bg1">
                    <a:lumMod val="50000"/>
                  </a:schemeClr>
                </a:solidFill>
                <a:effectLst/>
                <a:uLnTx/>
                <a:uFillTx/>
                <a:latin typeface="+mj-lt"/>
                <a:ea typeface="+mn-ea"/>
                <a:cs typeface="Segoe UI"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GB" sz="1200" b="1" i="0" u="none" strike="noStrike" kern="1200" cap="none" spc="0" normalizeH="0" baseline="0" noProof="0" dirty="0">
              <a:ln>
                <a:noFill/>
              </a:ln>
              <a:solidFill>
                <a:schemeClr val="bg1">
                  <a:lumMod val="50000"/>
                </a:schemeClr>
              </a:solidFill>
              <a:effectLst/>
              <a:uLnTx/>
              <a:uFillTx/>
              <a:latin typeface="+mj-lt"/>
              <a:ea typeface="+mn-ea"/>
              <a:cs typeface="Segoe UI" pitchFamily="34"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Aspen’s Manufacturing Competitive Advantages </a:t>
            </a:r>
            <a:endParaRPr lang="en-ZA" dirty="0">
              <a:solidFill>
                <a:srgbClr val="0000CC"/>
              </a:solidFill>
            </a:endParaRPr>
          </a:p>
        </p:txBody>
      </p:sp>
      <p:sp>
        <p:nvSpPr>
          <p:cNvPr id="3" name="TextBox 2"/>
          <p:cNvSpPr txBox="1">
            <a:spLocks noChangeAspect="1"/>
          </p:cNvSpPr>
          <p:nvPr/>
        </p:nvSpPr>
        <p:spPr>
          <a:xfrm>
            <a:off x="321049" y="967216"/>
            <a:ext cx="8325410" cy="5712984"/>
          </a:xfrm>
          <a:prstGeom prst="rect">
            <a:avLst/>
          </a:prstGeom>
        </p:spPr>
        <p:txBody>
          <a:bodyPr vert="horz" wrap="square" lIns="91440" tIns="45720" rIns="91440" bIns="45720" rtlCol="0" anchor="t" anchorCtr="0">
            <a:normAutofit fontScale="32500" lnSpcReduction="20000"/>
          </a:bodyPr>
          <a:lstStyle/>
          <a:p>
            <a:endParaRPr lang="en-ZA" b="1" u="sng" dirty="0" smtClean="0"/>
          </a:p>
          <a:p>
            <a:pPr marL="268288" indent="-268288" algn="just">
              <a:buClr>
                <a:srgbClr val="C00000"/>
              </a:buClr>
              <a:buSzPct val="110000"/>
            </a:pPr>
            <a:r>
              <a:rPr lang="en-ZA" sz="4300" b="1" dirty="0" smtClean="0"/>
              <a:t>Manufacturing capacity and capability is aligned to the Group’s growth strategy</a:t>
            </a:r>
          </a:p>
          <a:p>
            <a:pPr algn="just"/>
            <a:endParaRPr lang="en-ZA" sz="3700" b="1" dirty="0" smtClean="0"/>
          </a:p>
          <a:p>
            <a:pPr marL="268288" indent="-268288" algn="just">
              <a:lnSpc>
                <a:spcPct val="120000"/>
              </a:lnSpc>
              <a:buClr>
                <a:schemeClr val="accent3">
                  <a:lumMod val="50000"/>
                </a:schemeClr>
              </a:buClr>
              <a:buSzPct val="120000"/>
              <a:buFont typeface="Calibri" pitchFamily="34" charset="0"/>
              <a:buChar char="•"/>
            </a:pPr>
            <a:r>
              <a:rPr lang="en-ZA" sz="4300" dirty="0" smtClean="0"/>
              <a:t>Aspen’s strength lies in its ability to supply high volumes of products reliably with 4.8 billion tablets being manufactured currently</a:t>
            </a:r>
          </a:p>
          <a:p>
            <a:pPr marL="268288" indent="-268288" algn="just">
              <a:lnSpc>
                <a:spcPct val="120000"/>
              </a:lnSpc>
              <a:buClr>
                <a:schemeClr val="accent3">
                  <a:lumMod val="50000"/>
                </a:schemeClr>
              </a:buClr>
              <a:buSzPct val="120000"/>
              <a:buFont typeface="Calibri" pitchFamily="34" charset="0"/>
              <a:buChar char="•"/>
            </a:pPr>
            <a:endParaRPr lang="en-ZA" sz="3700" dirty="0" smtClean="0"/>
          </a:p>
          <a:p>
            <a:pPr marL="268288" indent="-268288" algn="just">
              <a:lnSpc>
                <a:spcPct val="120000"/>
              </a:lnSpc>
              <a:buClr>
                <a:schemeClr val="accent3">
                  <a:lumMod val="50000"/>
                </a:schemeClr>
              </a:buClr>
              <a:buSzPct val="120000"/>
              <a:buFont typeface="Calibri" pitchFamily="34" charset="0"/>
              <a:buChar char="•"/>
            </a:pPr>
            <a:r>
              <a:rPr lang="en-ZA" sz="4300" dirty="0" smtClean="0"/>
              <a:t>Manufacturing capabilities at the Port Elizabeth and East London facilities have been rationalised</a:t>
            </a:r>
          </a:p>
          <a:p>
            <a:pPr marL="268288" indent="-268288" algn="just">
              <a:lnSpc>
                <a:spcPct val="120000"/>
              </a:lnSpc>
              <a:buClr>
                <a:schemeClr val="accent3">
                  <a:lumMod val="50000"/>
                </a:schemeClr>
              </a:buClr>
              <a:buSzPct val="120000"/>
              <a:buFont typeface="Calibri" pitchFamily="34" charset="0"/>
              <a:buChar char="•"/>
            </a:pPr>
            <a:endParaRPr lang="en-ZA" sz="3700" dirty="0" smtClean="0"/>
          </a:p>
          <a:p>
            <a:pPr marL="268288" indent="-268288" algn="just">
              <a:lnSpc>
                <a:spcPct val="120000"/>
              </a:lnSpc>
              <a:buClr>
                <a:schemeClr val="accent3">
                  <a:lumMod val="50000"/>
                </a:schemeClr>
              </a:buClr>
              <a:buSzPct val="120000"/>
              <a:buFont typeface="Calibri" pitchFamily="34" charset="0"/>
              <a:buChar char="•"/>
            </a:pPr>
            <a:r>
              <a:rPr lang="en-ZA" sz="4300" dirty="0" smtClean="0"/>
              <a:t>Homogenous product types</a:t>
            </a:r>
            <a:r>
              <a:rPr lang="en-ZA" sz="4300" dirty="0" smtClean="0">
                <a:solidFill>
                  <a:srgbClr val="0000CC"/>
                </a:solidFill>
              </a:rPr>
              <a:t> </a:t>
            </a:r>
            <a:r>
              <a:rPr lang="en-ZA" sz="4300" dirty="0" smtClean="0"/>
              <a:t>are produced at designated facilities</a:t>
            </a:r>
          </a:p>
          <a:p>
            <a:pPr marL="268288" indent="-268288" algn="just">
              <a:lnSpc>
                <a:spcPct val="120000"/>
              </a:lnSpc>
              <a:buClr>
                <a:schemeClr val="accent3">
                  <a:lumMod val="50000"/>
                </a:schemeClr>
              </a:buClr>
              <a:buSzPct val="120000"/>
              <a:buFont typeface="Calibri" pitchFamily="34" charset="0"/>
              <a:buChar char="•"/>
            </a:pPr>
            <a:endParaRPr lang="en-ZA" sz="3700" dirty="0" smtClean="0"/>
          </a:p>
          <a:p>
            <a:pPr marL="268288" indent="-268288" algn="just">
              <a:lnSpc>
                <a:spcPct val="120000"/>
              </a:lnSpc>
              <a:buClr>
                <a:schemeClr val="accent3">
                  <a:lumMod val="50000"/>
                </a:schemeClr>
              </a:buClr>
              <a:buSzPct val="120000"/>
              <a:buFont typeface="Calibri" pitchFamily="34" charset="0"/>
              <a:buChar char="•"/>
            </a:pPr>
            <a:r>
              <a:rPr lang="en-ZA" sz="4300" dirty="0" smtClean="0"/>
              <a:t>Manufacturing capacity in the tabletting can be trebled by 7% increase in the expense base with the addition of only incremental variable costs</a:t>
            </a:r>
          </a:p>
          <a:p>
            <a:pPr marL="268288" indent="-268288" algn="just">
              <a:lnSpc>
                <a:spcPct val="120000"/>
              </a:lnSpc>
              <a:buClr>
                <a:schemeClr val="accent3">
                  <a:lumMod val="50000"/>
                </a:schemeClr>
              </a:buClr>
              <a:buSzPct val="120000"/>
              <a:buFont typeface="Calibri" pitchFamily="34" charset="0"/>
              <a:buChar char="•"/>
            </a:pPr>
            <a:endParaRPr lang="en-ZA" sz="3700" dirty="0" smtClean="0"/>
          </a:p>
          <a:p>
            <a:pPr marL="268288" lvl="0" indent="-268288" algn="just">
              <a:lnSpc>
                <a:spcPct val="120000"/>
              </a:lnSpc>
              <a:buClr>
                <a:schemeClr val="accent3">
                  <a:lumMod val="50000"/>
                </a:schemeClr>
              </a:buClr>
              <a:buSzPct val="120000"/>
              <a:buFont typeface="Calibri" pitchFamily="34" charset="0"/>
              <a:buChar char="•"/>
            </a:pPr>
            <a:r>
              <a:rPr lang="en-ZA" sz="4300" dirty="0" smtClean="0"/>
              <a:t>Accreditations received from South African and relevant international authorities </a:t>
            </a:r>
          </a:p>
          <a:p>
            <a:pPr marL="268288" lvl="0" indent="-268288" algn="just">
              <a:lnSpc>
                <a:spcPct val="120000"/>
              </a:lnSpc>
              <a:buClr>
                <a:schemeClr val="accent3">
                  <a:lumMod val="50000"/>
                </a:schemeClr>
              </a:buClr>
              <a:buSzPct val="120000"/>
              <a:buFont typeface="Calibri" pitchFamily="34" charset="0"/>
              <a:buChar char="•"/>
            </a:pPr>
            <a:endParaRPr lang="en-ZA" sz="3700" dirty="0" smtClean="0"/>
          </a:p>
          <a:p>
            <a:pPr marL="268288" lvl="0" indent="-268288" algn="just">
              <a:lnSpc>
                <a:spcPct val="120000"/>
              </a:lnSpc>
              <a:buClr>
                <a:schemeClr val="accent3">
                  <a:lumMod val="50000"/>
                </a:schemeClr>
              </a:buClr>
              <a:buSzPct val="120000"/>
              <a:buFont typeface="Calibri" pitchFamily="34" charset="0"/>
              <a:buChar char="•"/>
            </a:pPr>
            <a:r>
              <a:rPr lang="en-ZA" sz="4300" dirty="0" smtClean="0"/>
              <a:t>Sufficient manufacturing capacity exists to produce required volumes for the domestic and international markets as well to accommodate the introduction of global brands and Sigma products</a:t>
            </a:r>
          </a:p>
          <a:p>
            <a:pPr marL="268288" lvl="0" indent="-268288" algn="just">
              <a:lnSpc>
                <a:spcPct val="120000"/>
              </a:lnSpc>
              <a:buClr>
                <a:schemeClr val="accent3">
                  <a:lumMod val="50000"/>
                </a:schemeClr>
              </a:buClr>
              <a:buSzPct val="120000"/>
              <a:buFont typeface="Calibri" pitchFamily="34" charset="0"/>
              <a:buChar char="•"/>
            </a:pPr>
            <a:endParaRPr lang="en-ZA" sz="3700" dirty="0" smtClean="0"/>
          </a:p>
          <a:p>
            <a:pPr marL="268288" indent="-268288" algn="just">
              <a:lnSpc>
                <a:spcPct val="120000"/>
              </a:lnSpc>
              <a:buClr>
                <a:schemeClr val="accent3">
                  <a:lumMod val="50000"/>
                </a:schemeClr>
              </a:buClr>
              <a:buSzPct val="120000"/>
              <a:buFont typeface="Calibri" pitchFamily="34" charset="0"/>
              <a:buChar char="•"/>
            </a:pPr>
            <a:r>
              <a:rPr lang="en-ZA" sz="4300" dirty="0" smtClean="0"/>
              <a:t>Focus on economies of scale  - international volumes are being transferred to Port Elizabeth to reduce reliance on the public sector volumes</a:t>
            </a:r>
          </a:p>
          <a:p>
            <a:pPr marL="268288" indent="-268288" algn="just">
              <a:lnSpc>
                <a:spcPct val="120000"/>
              </a:lnSpc>
              <a:buClr>
                <a:schemeClr val="accent3">
                  <a:lumMod val="50000"/>
                </a:schemeClr>
              </a:buClr>
              <a:buSzPct val="120000"/>
              <a:buFont typeface="Calibri" pitchFamily="34" charset="0"/>
              <a:buChar char="•"/>
            </a:pPr>
            <a:endParaRPr lang="en-ZA" sz="3700" dirty="0" smtClean="0"/>
          </a:p>
          <a:p>
            <a:pPr marL="268288" indent="-268288" algn="just">
              <a:lnSpc>
                <a:spcPct val="120000"/>
              </a:lnSpc>
              <a:buClr>
                <a:schemeClr val="accent3">
                  <a:lumMod val="50000"/>
                </a:schemeClr>
              </a:buClr>
              <a:buSzPct val="120000"/>
              <a:buFont typeface="Calibri" pitchFamily="34" charset="0"/>
              <a:buChar char="•"/>
            </a:pPr>
            <a:r>
              <a:rPr lang="en-ZA" sz="4300" dirty="0" smtClean="0"/>
              <a:t>Effective procurement strategies ensure that materials are purchased at competitive prices</a:t>
            </a:r>
          </a:p>
          <a:p>
            <a:pPr marL="268288" indent="-268288" algn="just">
              <a:lnSpc>
                <a:spcPct val="120000"/>
              </a:lnSpc>
              <a:buClr>
                <a:schemeClr val="accent3">
                  <a:lumMod val="50000"/>
                </a:schemeClr>
              </a:buClr>
              <a:buSzPct val="120000"/>
              <a:buFont typeface="Calibri" pitchFamily="34" charset="0"/>
              <a:buChar char="•"/>
            </a:pPr>
            <a:endParaRPr lang="en-ZA" sz="3700" dirty="0" smtClean="0"/>
          </a:p>
          <a:p>
            <a:pPr marL="268288" lvl="0" indent="-268288" algn="just">
              <a:lnSpc>
                <a:spcPct val="120000"/>
              </a:lnSpc>
              <a:buClr>
                <a:schemeClr val="accent3">
                  <a:lumMod val="50000"/>
                </a:schemeClr>
              </a:buClr>
              <a:buSzPct val="120000"/>
              <a:buFont typeface="Calibri" pitchFamily="34" charset="0"/>
              <a:buChar char="•"/>
            </a:pPr>
            <a:r>
              <a:rPr lang="en-ZA" sz="4300" dirty="0" smtClean="0"/>
              <a:t>There is a committed focus on manufacturing efficiency projects – benefits have already been realised, and initiatives are already in progress to conserve energy and environmental management </a:t>
            </a:r>
          </a:p>
          <a:p>
            <a:pPr algn="just">
              <a:lnSpc>
                <a:spcPct val="120000"/>
              </a:lnSpc>
            </a:pPr>
            <a:endParaRPr lang="en-ZA" sz="3500" dirty="0" smtClean="0"/>
          </a:p>
          <a:p>
            <a:pPr algn="just">
              <a:lnSpc>
                <a:spcPct val="120000"/>
              </a:lnSpc>
              <a:buFont typeface="Wingdings" pitchFamily="2" charset="2"/>
              <a:buChar char="§"/>
            </a:pPr>
            <a:endParaRPr lang="en-ZA" sz="4000" dirty="0" smtClean="0">
              <a:solidFill>
                <a:srgbClr val="FF0000"/>
              </a:solidFill>
            </a:endParaRPr>
          </a:p>
          <a:p>
            <a:pPr algn="ctr">
              <a:lnSpc>
                <a:spcPct val="120000"/>
              </a:lnSpc>
            </a:pPr>
            <a:r>
              <a:rPr lang="en-ZA" sz="4000" b="1" i="1" dirty="0" smtClean="0">
                <a:solidFill>
                  <a:srgbClr val="FF0000"/>
                </a:solidFill>
              </a:rPr>
              <a:t>Our world class South African Operations team has created Aspen’s </a:t>
            </a:r>
          </a:p>
          <a:p>
            <a:pPr algn="ctr">
              <a:lnSpc>
                <a:spcPct val="120000"/>
              </a:lnSpc>
            </a:pPr>
            <a:r>
              <a:rPr lang="en-ZA" sz="4000" b="1" i="1" dirty="0" smtClean="0">
                <a:solidFill>
                  <a:srgbClr val="FF0000"/>
                </a:solidFill>
              </a:rPr>
              <a:t>sustainably efficient and competitive manufacturing platform</a:t>
            </a:r>
            <a:endParaRPr kumimoji="0" lang="en-ZA" sz="4000" b="0" i="1" u="none" strike="noStrike" kern="1200" cap="none" spc="0" normalizeH="0" baseline="0" noProof="0" dirty="0" smtClean="0">
              <a:ln>
                <a:noFill/>
              </a:ln>
              <a:solidFill>
                <a:srgbClr val="FF0000"/>
              </a:solidFill>
              <a:effectLst/>
              <a:uLnTx/>
              <a:uFillTx/>
              <a:ea typeface="+mj-ea"/>
              <a:cs typeface="+mj-cs"/>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 name="Picture 10"/>
          <p:cNvPicPr/>
          <p:nvPr/>
        </p:nvPicPr>
        <p:blipFill>
          <a:blip r:embed="rId2" cstate="print"/>
          <a:srcRect l="26179" t="14014" r="16378" b="16291"/>
          <a:stretch>
            <a:fillRect/>
          </a:stretch>
        </p:blipFill>
        <p:spPr bwMode="auto">
          <a:xfrm>
            <a:off x="5233736" y="4169296"/>
            <a:ext cx="3157227" cy="233908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itle 1"/>
          <p:cNvSpPr>
            <a:spLocks noGrp="1"/>
          </p:cNvSpPr>
          <p:nvPr>
            <p:ph type="title"/>
          </p:nvPr>
        </p:nvSpPr>
        <p:spPr>
          <a:xfrm>
            <a:off x="0" y="242047"/>
            <a:ext cx="9144000" cy="550116"/>
          </a:xfrm>
        </p:spPr>
        <p:txBody>
          <a:bodyPr/>
          <a:lstStyle/>
          <a:p>
            <a:r>
              <a:rPr lang="en-ZA" dirty="0" smtClean="0"/>
              <a:t>Evolution of Aspen’s Manufacturing Base</a:t>
            </a:r>
            <a:endParaRPr lang="en-ZA" dirty="0"/>
          </a:p>
        </p:txBody>
      </p:sp>
      <p:sp>
        <p:nvSpPr>
          <p:cNvPr id="3" name="Subtitle 2"/>
          <p:cNvSpPr>
            <a:spLocks noGrp="1"/>
          </p:cNvSpPr>
          <p:nvPr>
            <p:ph type="subTitle" idx="4294967295"/>
          </p:nvPr>
        </p:nvSpPr>
        <p:spPr>
          <a:xfrm>
            <a:off x="315632" y="870792"/>
            <a:ext cx="8519085" cy="3365032"/>
          </a:xfrm>
        </p:spPr>
        <p:txBody>
          <a:bodyPr>
            <a:normAutofit fontScale="85000" lnSpcReduction="10000"/>
          </a:bodyPr>
          <a:lstStyle/>
          <a:p>
            <a:pPr marL="268288" indent="-268288" algn="just">
              <a:buClr>
                <a:schemeClr val="accent3">
                  <a:lumMod val="50000"/>
                </a:schemeClr>
              </a:buClr>
              <a:buSzPct val="120000"/>
              <a:buFont typeface="Calibri" pitchFamily="34" charset="0"/>
              <a:buChar char="•"/>
            </a:pPr>
            <a:r>
              <a:rPr lang="en-ZA" sz="1700" b="0" dirty="0" smtClean="0">
                <a:latin typeface="+mn-lt"/>
              </a:rPr>
              <a:t>Aspen General Facility has been on the present site for </a:t>
            </a:r>
            <a:r>
              <a:rPr lang="en-ZA" sz="1700" b="0" dirty="0" smtClean="0">
                <a:solidFill>
                  <a:srgbClr val="000000"/>
                </a:solidFill>
                <a:latin typeface="+mn-lt"/>
              </a:rPr>
              <a:t>approximately 70 years</a:t>
            </a:r>
          </a:p>
          <a:p>
            <a:pPr marL="268288" indent="-268288" algn="just">
              <a:buClr>
                <a:schemeClr val="accent3">
                  <a:lumMod val="50000"/>
                </a:schemeClr>
              </a:buClr>
              <a:buSzPct val="120000"/>
              <a:buFont typeface="Calibri" pitchFamily="34" charset="0"/>
              <a:buChar char="•"/>
            </a:pPr>
            <a:endParaRPr lang="en-ZA" sz="1700" b="0" dirty="0" smtClean="0">
              <a:latin typeface="+mn-lt"/>
            </a:endParaRPr>
          </a:p>
          <a:p>
            <a:pPr marL="268288" indent="-268288" algn="just">
              <a:buClr>
                <a:schemeClr val="accent3">
                  <a:lumMod val="50000"/>
                </a:schemeClr>
              </a:buClr>
              <a:buSzPct val="120000"/>
              <a:buFont typeface="Calibri" pitchFamily="34" charset="0"/>
              <a:buChar char="•"/>
            </a:pPr>
            <a:r>
              <a:rPr lang="en-ZA" sz="1700" b="0" dirty="0" smtClean="0">
                <a:latin typeface="+mn-lt"/>
              </a:rPr>
              <a:t>Acquired by Aspen from South African Druggists in March 1999, together with facilities in East London and Johannesburg</a:t>
            </a:r>
          </a:p>
          <a:p>
            <a:pPr marL="268288" indent="-268288" algn="just">
              <a:buClr>
                <a:schemeClr val="accent3">
                  <a:lumMod val="50000"/>
                </a:schemeClr>
              </a:buClr>
              <a:buSzPct val="120000"/>
              <a:buFont typeface="Calibri" pitchFamily="34" charset="0"/>
              <a:buChar char="•"/>
            </a:pPr>
            <a:endParaRPr lang="en-ZA" sz="1700" b="0" dirty="0" smtClean="0">
              <a:latin typeface="+mn-lt"/>
            </a:endParaRPr>
          </a:p>
          <a:p>
            <a:pPr marL="268288" indent="-268288" algn="just">
              <a:buClr>
                <a:schemeClr val="accent3">
                  <a:lumMod val="50000"/>
                </a:schemeClr>
              </a:buClr>
              <a:buSzPct val="120000"/>
              <a:buFont typeface="Calibri" pitchFamily="34" charset="0"/>
              <a:buChar char="•"/>
            </a:pPr>
            <a:r>
              <a:rPr lang="en-ZA" sz="1700" b="0" dirty="0" smtClean="0">
                <a:latin typeface="+mn-lt"/>
              </a:rPr>
              <a:t>Mainly supplied the South African market</a:t>
            </a:r>
          </a:p>
          <a:p>
            <a:pPr marL="268288" indent="-268288" algn="just">
              <a:buClr>
                <a:schemeClr val="accent3">
                  <a:lumMod val="50000"/>
                </a:schemeClr>
              </a:buClr>
              <a:buSzPct val="120000"/>
              <a:buFont typeface="Calibri" pitchFamily="34" charset="0"/>
              <a:buChar char="•"/>
            </a:pPr>
            <a:endParaRPr lang="en-ZA" sz="1700" b="0" dirty="0" smtClean="0">
              <a:latin typeface="+mn-lt"/>
            </a:endParaRPr>
          </a:p>
          <a:p>
            <a:pPr marL="268288" indent="-268288" algn="just">
              <a:buClr>
                <a:schemeClr val="accent3">
                  <a:lumMod val="50000"/>
                </a:schemeClr>
              </a:buClr>
              <a:buSzPct val="120000"/>
              <a:buFont typeface="Calibri" pitchFamily="34" charset="0"/>
              <a:buChar char="•"/>
            </a:pPr>
            <a:r>
              <a:rPr lang="en-ZA" sz="1700" b="0" dirty="0" smtClean="0">
                <a:latin typeface="+mn-lt"/>
              </a:rPr>
              <a:t>Within 12 years, Aspen has transformed from being a domestically accredited supplier to an international pharmaceutical manufacturer with the developed capability to supply various dosage forms to any pharmaceutical market in the world</a:t>
            </a:r>
          </a:p>
          <a:p>
            <a:pPr marL="268288" indent="-268288" algn="just">
              <a:buClr>
                <a:schemeClr val="accent3">
                  <a:lumMod val="50000"/>
                </a:schemeClr>
              </a:buClr>
              <a:buSzPct val="120000"/>
              <a:buFont typeface="Calibri" pitchFamily="34" charset="0"/>
              <a:buChar char="•"/>
            </a:pPr>
            <a:endParaRPr lang="en-ZA" sz="1700" b="0" dirty="0" smtClean="0">
              <a:latin typeface="+mn-lt"/>
            </a:endParaRPr>
          </a:p>
          <a:p>
            <a:pPr marL="268288" indent="-268288" algn="just">
              <a:buClr>
                <a:schemeClr val="accent3">
                  <a:lumMod val="50000"/>
                </a:schemeClr>
              </a:buClr>
              <a:buSzPct val="120000"/>
              <a:buFont typeface="Calibri" pitchFamily="34" charset="0"/>
              <a:buChar char="•"/>
            </a:pPr>
            <a:r>
              <a:rPr lang="en-ZA" sz="1700" b="0" dirty="0" smtClean="0">
                <a:latin typeface="+mn-lt"/>
              </a:rPr>
              <a:t>In the last 5 years, more than R2 billion has been invested in the Group’s South African facilities for </a:t>
            </a:r>
            <a:r>
              <a:rPr lang="en-ZA" sz="1700" b="0" dirty="0" smtClean="0">
                <a:solidFill>
                  <a:srgbClr val="000000"/>
                </a:solidFill>
                <a:latin typeface="+mn-lt"/>
              </a:rPr>
              <a:t>infrastructural expansion and enhancements to improve compliance to the relevant regulatory standards, and in order to support Aspen’s sustained supply to both its domestic and diverse international markets</a:t>
            </a:r>
            <a:endParaRPr lang="en-ZA" sz="1700" b="0" strike="sngStrike" dirty="0" smtClean="0">
              <a:solidFill>
                <a:srgbClr val="000000"/>
              </a:solidFill>
              <a:latin typeface="+mn-lt"/>
            </a:endParaRPr>
          </a:p>
          <a:p>
            <a:pPr marL="268288" indent="-268288" algn="just">
              <a:buClr>
                <a:schemeClr val="accent3">
                  <a:lumMod val="50000"/>
                </a:schemeClr>
              </a:buClr>
              <a:buSzPct val="120000"/>
              <a:buFont typeface="Calibri" pitchFamily="34" charset="0"/>
              <a:buChar char="•"/>
            </a:pPr>
            <a:endParaRPr lang="en-ZA" sz="1700" b="0" dirty="0" smtClean="0">
              <a:solidFill>
                <a:srgbClr val="0000CC"/>
              </a:solidFill>
              <a:latin typeface="+mn-lt"/>
            </a:endParaRPr>
          </a:p>
          <a:p>
            <a:pPr marL="268288" indent="-268288" algn="just">
              <a:buClr>
                <a:schemeClr val="accent3">
                  <a:lumMod val="50000"/>
                </a:schemeClr>
              </a:buClr>
              <a:buSzPct val="120000"/>
              <a:buFont typeface="Calibri" pitchFamily="34" charset="0"/>
              <a:buChar char="•"/>
            </a:pPr>
            <a:r>
              <a:rPr lang="en-ZA" sz="1700" b="0" dirty="0" smtClean="0">
                <a:latin typeface="+mn-lt"/>
              </a:rPr>
              <a:t>More than 2700 people are permanently employed at Aspen’s Port Elizabeth, East London and Nutritionals manufacturing facilities</a:t>
            </a:r>
          </a:p>
          <a:p>
            <a:pPr marL="268288" indent="-268288" algn="just">
              <a:buClr>
                <a:schemeClr val="accent3">
                  <a:lumMod val="50000"/>
                </a:schemeClr>
              </a:buClr>
              <a:buSzPct val="120000"/>
              <a:buFont typeface="Calibri" pitchFamily="34" charset="0"/>
              <a:buChar char="•"/>
            </a:pPr>
            <a:endParaRPr lang="en-ZA" sz="1700" dirty="0" smtClean="0">
              <a:latin typeface="+mn-lt"/>
            </a:endParaRPr>
          </a:p>
          <a:p>
            <a:pPr marL="625475" lvl="2" indent="-268288">
              <a:buFont typeface="Wingdings" pitchFamily="2" charset="2"/>
              <a:buChar char="§"/>
            </a:pPr>
            <a:endParaRPr lang="en-ZA" dirty="0" smtClean="0"/>
          </a:p>
          <a:p>
            <a:pPr marL="454025" lvl="1" indent="-268288">
              <a:buFont typeface="Wingdings 3" pitchFamily="18" charset="2"/>
              <a:buChar char=""/>
            </a:pPr>
            <a:endParaRPr lang="en-ZA" dirty="0" smtClean="0"/>
          </a:p>
          <a:p>
            <a:pPr marL="454025" lvl="1" indent="-268288">
              <a:lnSpc>
                <a:spcPct val="200000"/>
              </a:lnSpc>
              <a:buFont typeface="Wingdings" pitchFamily="2" charset="2"/>
              <a:buChar char="§"/>
            </a:pPr>
            <a:endParaRPr lang="en-ZA" dirty="0" smtClean="0"/>
          </a:p>
          <a:p>
            <a:pPr marL="538163" indent="-174625">
              <a:buFontTx/>
              <a:buChar char="-"/>
            </a:pPr>
            <a:endParaRPr lang="en-ZA" dirty="0" smtClean="0"/>
          </a:p>
        </p:txBody>
      </p:sp>
      <p:pic>
        <p:nvPicPr>
          <p:cNvPr id="6" name="Picture 3" descr="GF 1940's"/>
          <p:cNvPicPr>
            <a:picLocks noChangeAspect="1" noChangeArrowheads="1"/>
          </p:cNvPicPr>
          <p:nvPr/>
        </p:nvPicPr>
        <p:blipFill>
          <a:blip r:embed="rId3" cstate="print">
            <a:lum bright="10000"/>
          </a:blip>
          <a:srcRect l="6844" t="16216" r="5152" b="13513"/>
          <a:stretch>
            <a:fillRect/>
          </a:stretch>
        </p:blipFill>
        <p:spPr bwMode="auto">
          <a:xfrm>
            <a:off x="469713" y="4389493"/>
            <a:ext cx="4478360" cy="215922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590067"/>
          </a:xfrm>
        </p:spPr>
        <p:txBody>
          <a:bodyPr/>
          <a:lstStyle/>
          <a:p>
            <a:r>
              <a:rPr lang="en-ZA" dirty="0" smtClean="0"/>
              <a:t>Current Allocation of Domestic and International Volumes</a:t>
            </a:r>
            <a:endParaRPr lang="en-ZA" dirty="0">
              <a:solidFill>
                <a:srgbClr val="0000CC"/>
              </a:solidFill>
            </a:endParaRPr>
          </a:p>
        </p:txBody>
      </p:sp>
      <p:graphicFrame>
        <p:nvGraphicFramePr>
          <p:cNvPr id="3" name="Chart 2"/>
          <p:cNvGraphicFramePr/>
          <p:nvPr/>
        </p:nvGraphicFramePr>
        <p:xfrm>
          <a:off x="1407517" y="2783541"/>
          <a:ext cx="6328965" cy="335658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342899" y="1101245"/>
            <a:ext cx="8458201" cy="1910897"/>
          </a:xfrm>
          <a:prstGeom prst="rect">
            <a:avLst/>
          </a:prstGeom>
        </p:spPr>
        <p:txBody>
          <a:bodyPr vert="horz" wrap="square" lIns="91440" tIns="45720" rIns="91440" bIns="45720" rtlCol="0" anchor="t" anchorCtr="0">
            <a:normAutofit/>
          </a:bodyPr>
          <a:lstStyle/>
          <a:p>
            <a:pPr marL="268288" marR="0" indent="-268288" algn="just" defTabSz="914400" rtl="0" eaLnBrk="1" fontAlgn="auto" latinLnBrk="0" hangingPunct="1">
              <a:lnSpc>
                <a:spcPct val="100000"/>
              </a:lnSpc>
              <a:spcBef>
                <a:spcPct val="0"/>
              </a:spcBef>
              <a:spcAft>
                <a:spcPts val="0"/>
              </a:spcAft>
              <a:buClr>
                <a:schemeClr val="accent3">
                  <a:lumMod val="50000"/>
                </a:schemeClr>
              </a:buClr>
              <a:buSzPct val="120000"/>
              <a:buFont typeface="Calibri" pitchFamily="34" charset="0"/>
              <a:buChar char="•"/>
              <a:tabLst/>
            </a:pPr>
            <a:r>
              <a:rPr lang="en-ZA" sz="1600" b="1" noProof="0" dirty="0" smtClean="0">
                <a:ea typeface="+mj-ea"/>
                <a:cs typeface="+mj-cs"/>
              </a:rPr>
              <a:t>Manufactured products are supplied to Europe, Latin America and China</a:t>
            </a:r>
            <a:endParaRPr lang="en-ZA" sz="1600" b="1" noProof="0" dirty="0" smtClean="0">
              <a:solidFill>
                <a:srgbClr val="FF0066"/>
              </a:solidFill>
              <a:ea typeface="+mj-ea"/>
              <a:cs typeface="+mj-cs"/>
            </a:endParaRPr>
          </a:p>
          <a:p>
            <a:pPr marL="268288" marR="0" indent="-268288" algn="just" defTabSz="914400" rtl="0" eaLnBrk="1" fontAlgn="auto" latinLnBrk="0" hangingPunct="1">
              <a:lnSpc>
                <a:spcPct val="100000"/>
              </a:lnSpc>
              <a:spcBef>
                <a:spcPct val="0"/>
              </a:spcBef>
              <a:spcAft>
                <a:spcPts val="0"/>
              </a:spcAft>
              <a:buClr>
                <a:schemeClr val="accent3">
                  <a:lumMod val="50000"/>
                </a:schemeClr>
              </a:buClr>
              <a:buSzPct val="120000"/>
              <a:buFont typeface="Calibri" pitchFamily="34" charset="0"/>
              <a:buChar char="•"/>
              <a:tabLst/>
            </a:pPr>
            <a:endParaRPr lang="en-ZA" sz="1600" noProof="0" dirty="0" smtClean="0">
              <a:ea typeface="+mj-ea"/>
              <a:cs typeface="+mj-cs"/>
            </a:endParaRPr>
          </a:p>
          <a:p>
            <a:pPr marL="268288" marR="0" indent="-268288" algn="just" defTabSz="914400" rtl="0" eaLnBrk="1" fontAlgn="auto" latinLnBrk="0" hangingPunct="1">
              <a:lnSpc>
                <a:spcPct val="100000"/>
              </a:lnSpc>
              <a:spcBef>
                <a:spcPct val="0"/>
              </a:spcBef>
              <a:spcAft>
                <a:spcPts val="0"/>
              </a:spcAft>
              <a:buClr>
                <a:schemeClr val="accent3">
                  <a:lumMod val="50000"/>
                </a:schemeClr>
              </a:buClr>
              <a:buSzPct val="120000"/>
              <a:buFont typeface="Calibri" pitchFamily="34" charset="0"/>
              <a:buChar char="•"/>
              <a:tabLst/>
            </a:pPr>
            <a:r>
              <a:rPr kumimoji="0" lang="en-ZA" sz="1600" b="1" i="0" u="none" strike="noStrike" kern="1200" cap="none" spc="0" normalizeH="0" baseline="0" dirty="0" smtClean="0">
                <a:ln>
                  <a:noFill/>
                </a:ln>
                <a:solidFill>
                  <a:schemeClr val="tx1"/>
                </a:solidFill>
                <a:effectLst/>
                <a:uLnTx/>
                <a:uFillTx/>
                <a:ea typeface="+mj-ea"/>
                <a:cs typeface="+mj-cs"/>
              </a:rPr>
              <a:t>Additional international volumes are in the process of being introduced to</a:t>
            </a:r>
            <a:r>
              <a:rPr kumimoji="0" lang="en-ZA" sz="1600" b="1" i="0" u="none" strike="noStrike" kern="1200" cap="none" spc="0" normalizeH="0" dirty="0" smtClean="0">
                <a:ln>
                  <a:noFill/>
                </a:ln>
                <a:solidFill>
                  <a:schemeClr val="tx1"/>
                </a:solidFill>
                <a:effectLst/>
                <a:uLnTx/>
                <a:uFillTx/>
                <a:ea typeface="+mj-ea"/>
                <a:cs typeface="+mj-cs"/>
              </a:rPr>
              <a:t> the Port Elizabeth </a:t>
            </a:r>
            <a:r>
              <a:rPr lang="en-ZA" sz="1600" b="1" dirty="0" smtClean="0">
                <a:ea typeface="+mj-ea"/>
                <a:cs typeface="+mj-cs"/>
              </a:rPr>
              <a:t>facility</a:t>
            </a:r>
          </a:p>
          <a:p>
            <a:pPr marL="268288" marR="0" indent="-268288" algn="just" defTabSz="914400" rtl="0" eaLnBrk="1" fontAlgn="auto" latinLnBrk="0" hangingPunct="1">
              <a:lnSpc>
                <a:spcPct val="100000"/>
              </a:lnSpc>
              <a:spcBef>
                <a:spcPct val="0"/>
              </a:spcBef>
              <a:spcAft>
                <a:spcPts val="0"/>
              </a:spcAft>
              <a:buClr>
                <a:schemeClr val="accent3">
                  <a:lumMod val="50000"/>
                </a:schemeClr>
              </a:buClr>
              <a:buSzPct val="120000"/>
              <a:buFont typeface="Calibri" pitchFamily="34" charset="0"/>
              <a:buChar char="•"/>
              <a:tabLst/>
            </a:pPr>
            <a:endParaRPr lang="en-ZA" sz="1000" dirty="0" smtClean="0">
              <a:ea typeface="+mj-ea"/>
              <a:cs typeface="+mj-cs"/>
            </a:endParaRPr>
          </a:p>
          <a:p>
            <a:pPr marL="444500" lvl="1" indent="-176213" algn="just">
              <a:spcBef>
                <a:spcPct val="0"/>
              </a:spcBef>
              <a:buClr>
                <a:schemeClr val="accent1">
                  <a:lumMod val="50000"/>
                </a:schemeClr>
              </a:buClr>
              <a:buSzPct val="80000"/>
              <a:buFont typeface="Wingdings 3" pitchFamily="18" charset="2"/>
              <a:buChar char="}"/>
            </a:pPr>
            <a:r>
              <a:rPr lang="en-ZA" sz="1400" dirty="0" smtClean="0">
                <a:ea typeface="+mj-ea"/>
                <a:cs typeface="+mj-cs"/>
              </a:rPr>
              <a:t>Regulatory approvals are required by the relevant territory, per product, before commercial production can take place </a:t>
            </a:r>
            <a:endParaRPr kumimoji="0" lang="en-ZA" sz="1400" i="0" u="none" strike="noStrike" kern="1200" cap="none" spc="0" normalizeH="0" baseline="0" noProof="0" dirty="0" smtClean="0">
              <a:ln>
                <a:noFill/>
              </a:ln>
              <a:solidFill>
                <a:schemeClr val="tx1"/>
              </a:solidFill>
              <a:effectLst/>
              <a:uLnTx/>
              <a:uFillTx/>
              <a:ea typeface="+mj-ea"/>
              <a:cs typeface="+mj-cs"/>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graphicFrame>
        <p:nvGraphicFramePr>
          <p:cNvPr id="4" name="Group 3"/>
          <p:cNvGraphicFramePr>
            <a:graphicFrameLocks noGrp="1"/>
          </p:cNvGraphicFramePr>
          <p:nvPr/>
        </p:nvGraphicFramePr>
        <p:xfrm>
          <a:off x="335309" y="650952"/>
          <a:ext cx="8514734" cy="5942666"/>
        </p:xfrm>
        <a:graphic>
          <a:graphicData uri="http://schemas.openxmlformats.org/drawingml/2006/table">
            <a:tbl>
              <a:tblPr>
                <a:tableStyleId>{00A15C55-8517-42AA-B614-E9B94910E393}</a:tableStyleId>
              </a:tblPr>
              <a:tblGrid>
                <a:gridCol w="1165359"/>
                <a:gridCol w="1232286"/>
                <a:gridCol w="3092513"/>
                <a:gridCol w="3024576"/>
              </a:tblGrid>
              <a:tr h="608483">
                <a:tc>
                  <a:txBody>
                    <a:bodyPr/>
                    <a:lstStyle/>
                    <a:p>
                      <a:pPr marL="0" marR="0" lvl="0" indent="0" algn="l" defTabSz="914400" rtl="0" eaLnBrk="1" fontAlgn="base" latinLnBrk="0" hangingPunct="1">
                        <a:lnSpc>
                          <a:spcPct val="100000"/>
                        </a:lnSpc>
                        <a:spcBef>
                          <a:spcPct val="20000"/>
                        </a:spcBef>
                        <a:spcAft>
                          <a:spcPct val="0"/>
                        </a:spcAft>
                        <a:buClr>
                          <a:srgbClr val="F63804"/>
                        </a:buClr>
                        <a:buSzPct val="50000"/>
                        <a:buFontTx/>
                        <a:buNone/>
                        <a:tabLst/>
                      </a:pPr>
                      <a:endParaRPr kumimoji="0" lang="en-ZA" sz="1600" b="1" i="0" u="none" strike="noStrike" cap="none" normalizeH="0" baseline="0" dirty="0" smtClean="0">
                        <a:ln>
                          <a:noFill/>
                        </a:ln>
                        <a:solidFill>
                          <a:schemeClr val="bg1"/>
                        </a:solidFill>
                        <a:effectLst>
                          <a:outerShdw blurRad="38100" dist="38100" dir="2700000" algn="tl">
                            <a:srgbClr val="000000">
                              <a:alpha val="43137"/>
                            </a:srgbClr>
                          </a:outerShdw>
                        </a:effectLst>
                        <a:latin typeface="+mj-lt"/>
                      </a:endParaRPr>
                    </a:p>
                  </a:txBody>
                  <a:tcPr marL="99060" marR="99060" anchor="ct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20000"/>
                        </a:spcBef>
                        <a:spcAft>
                          <a:spcPct val="0"/>
                        </a:spcAft>
                        <a:buClr>
                          <a:srgbClr val="F63804"/>
                        </a:buClr>
                        <a:buSzPct val="50000"/>
                        <a:buFontTx/>
                        <a:buNone/>
                        <a:tabLst/>
                      </a:pPr>
                      <a:r>
                        <a:rPr kumimoji="0" lang="en-GB" sz="1600" b="1" u="none" strike="noStrike" cap="none" normalizeH="0" baseline="0" dirty="0" smtClean="0">
                          <a:ln>
                            <a:noFill/>
                          </a:ln>
                          <a:solidFill>
                            <a:schemeClr val="accent1">
                              <a:lumMod val="75000"/>
                            </a:schemeClr>
                          </a:solidFill>
                          <a:effectLst/>
                          <a:latin typeface="+mj-lt"/>
                        </a:rPr>
                        <a:t>Boehringer </a:t>
                      </a:r>
                    </a:p>
                    <a:p>
                      <a:pPr marL="0" marR="0" lvl="0" indent="0" algn="l" defTabSz="914400" rtl="0" eaLnBrk="1" fontAlgn="base" latinLnBrk="0" hangingPunct="1">
                        <a:lnSpc>
                          <a:spcPct val="100000"/>
                        </a:lnSpc>
                        <a:spcBef>
                          <a:spcPct val="20000"/>
                        </a:spcBef>
                        <a:spcAft>
                          <a:spcPct val="0"/>
                        </a:spcAft>
                        <a:buClr>
                          <a:srgbClr val="F63804"/>
                        </a:buClr>
                        <a:buSzPct val="50000"/>
                        <a:buFontTx/>
                        <a:buNone/>
                        <a:tabLst/>
                      </a:pPr>
                      <a:r>
                        <a:rPr kumimoji="0" lang="en-GB" sz="1600" b="1" u="none" strike="noStrike" cap="none" normalizeH="0" baseline="0" dirty="0" smtClean="0">
                          <a:ln>
                            <a:noFill/>
                          </a:ln>
                          <a:solidFill>
                            <a:schemeClr val="accent1">
                              <a:lumMod val="75000"/>
                            </a:schemeClr>
                          </a:solidFill>
                          <a:effectLst/>
                          <a:latin typeface="+mj-lt"/>
                        </a:rPr>
                        <a:t>Ingelheim</a:t>
                      </a:r>
                      <a:endParaRPr kumimoji="0" lang="en-GB" sz="1600" b="1" i="0" u="none" strike="noStrike" cap="none" normalizeH="0" baseline="0" dirty="0" smtClean="0">
                        <a:ln>
                          <a:noFill/>
                        </a:ln>
                        <a:solidFill>
                          <a:schemeClr val="accent1">
                            <a:lumMod val="75000"/>
                          </a:schemeClr>
                        </a:solidFill>
                        <a:effectLst/>
                        <a:latin typeface="+mj-lt"/>
                      </a:endParaRPr>
                    </a:p>
                  </a:txBody>
                  <a:tcPr marL="99060" marR="9906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rgbClr val="F63804"/>
                        </a:buClr>
                        <a:buSzPct val="50000"/>
                        <a:buFontTx/>
                        <a:buNone/>
                        <a:tabLst/>
                      </a:pPr>
                      <a:r>
                        <a:rPr kumimoji="0" lang="en-GB" sz="1600" u="none" strike="noStrike" cap="none" normalizeH="0" baseline="0" dirty="0" smtClean="0">
                          <a:ln>
                            <a:noFill/>
                          </a:ln>
                          <a:effectLst/>
                          <a:latin typeface="+mj-lt"/>
                        </a:rPr>
                        <a:t>Nevirapine</a:t>
                      </a:r>
                      <a:endParaRPr kumimoji="0" lang="en-GB" sz="1600" b="1" i="0" u="none" strike="noStrike" cap="none" normalizeH="0" baseline="0" dirty="0" smtClean="0">
                        <a:ln>
                          <a:noFill/>
                        </a:ln>
                        <a:solidFill>
                          <a:srgbClr val="000057"/>
                        </a:solidFill>
                        <a:effectLst/>
                        <a:latin typeface="+mj-lt"/>
                      </a:endParaRPr>
                    </a:p>
                  </a:txBody>
                  <a:tcPr marL="99060" marR="9906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rgbClr val="F63804"/>
                        </a:buClr>
                        <a:buSzPct val="50000"/>
                        <a:buFontTx/>
                        <a:buNone/>
                        <a:tabLst/>
                      </a:pPr>
                      <a:endParaRPr kumimoji="0" lang="en-ZA" sz="1600" b="1" i="0" u="none" strike="noStrike" cap="none" normalizeH="0" baseline="0" dirty="0" smtClean="0">
                        <a:ln>
                          <a:noFill/>
                        </a:ln>
                        <a:solidFill>
                          <a:srgbClr val="000057"/>
                        </a:solidFill>
                        <a:effectLst>
                          <a:outerShdw blurRad="38100" dist="38100" dir="2700000" algn="tl">
                            <a:srgbClr val="000000">
                              <a:alpha val="43137"/>
                            </a:srgbClr>
                          </a:outerShdw>
                        </a:effectLst>
                        <a:latin typeface="+mj-lt"/>
                      </a:endParaRPr>
                    </a:p>
                  </a:txBody>
                  <a:tcPr marL="99060" marR="99060" anchor="ctr"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598961">
                <a:tc>
                  <a:txBody>
                    <a:bodyPr/>
                    <a:lstStyle/>
                    <a:p>
                      <a:pPr marL="0" marR="0" lvl="0" indent="0" algn="l" defTabSz="914400" rtl="0" eaLnBrk="1" fontAlgn="base" latinLnBrk="0" hangingPunct="1">
                        <a:lnSpc>
                          <a:spcPct val="100000"/>
                        </a:lnSpc>
                        <a:spcBef>
                          <a:spcPct val="20000"/>
                        </a:spcBef>
                        <a:spcAft>
                          <a:spcPct val="0"/>
                        </a:spcAft>
                        <a:buClr>
                          <a:srgbClr val="F63804"/>
                        </a:buClr>
                        <a:buSzPct val="50000"/>
                        <a:buFontTx/>
                        <a:buNone/>
                        <a:tabLst/>
                      </a:pPr>
                      <a:endParaRPr kumimoji="0" lang="en-ZA" sz="1600" b="1" i="0" u="none" strike="noStrike" cap="none" normalizeH="0" baseline="0" dirty="0" smtClean="0">
                        <a:ln>
                          <a:noFill/>
                        </a:ln>
                        <a:solidFill>
                          <a:schemeClr val="bg1"/>
                        </a:solidFill>
                        <a:effectLst>
                          <a:outerShdw blurRad="38100" dist="38100" dir="2700000" algn="tl">
                            <a:srgbClr val="000000">
                              <a:alpha val="43137"/>
                            </a:srgbClr>
                          </a:outerShdw>
                        </a:effectLst>
                        <a:latin typeface="+mj-lt"/>
                      </a:endParaRPr>
                    </a:p>
                  </a:txBody>
                  <a:tcPr marL="99060" marR="99060" anchor="ct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20000"/>
                        </a:spcBef>
                        <a:spcAft>
                          <a:spcPct val="0"/>
                        </a:spcAft>
                        <a:buClr>
                          <a:srgbClr val="F63804"/>
                        </a:buClr>
                        <a:buSzPct val="50000"/>
                        <a:buFontTx/>
                        <a:buNone/>
                        <a:tabLst/>
                      </a:pPr>
                      <a:r>
                        <a:rPr kumimoji="0" lang="en-GB" sz="1600" b="1" u="none" strike="noStrike" cap="none" normalizeH="0" baseline="0" dirty="0" smtClean="0">
                          <a:ln>
                            <a:noFill/>
                          </a:ln>
                          <a:solidFill>
                            <a:schemeClr val="accent1">
                              <a:lumMod val="75000"/>
                            </a:schemeClr>
                          </a:solidFill>
                          <a:effectLst/>
                          <a:latin typeface="+mj-lt"/>
                        </a:rPr>
                        <a:t>GSK</a:t>
                      </a:r>
                      <a:endParaRPr kumimoji="0" lang="en-GB" sz="1600" b="1" i="0" u="none" strike="noStrike" cap="none" normalizeH="0" baseline="0" dirty="0" smtClean="0">
                        <a:ln>
                          <a:noFill/>
                        </a:ln>
                        <a:solidFill>
                          <a:schemeClr val="accent1">
                            <a:lumMod val="75000"/>
                          </a:schemeClr>
                        </a:solidFill>
                        <a:effectLst/>
                        <a:latin typeface="+mj-lt"/>
                      </a:endParaRPr>
                    </a:p>
                  </a:txBody>
                  <a:tcPr marL="99060" marR="9906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rgbClr val="F63804"/>
                        </a:buClr>
                        <a:buSzPct val="50000"/>
                        <a:buFontTx/>
                        <a:buNone/>
                        <a:tabLst/>
                      </a:pPr>
                      <a:r>
                        <a:rPr kumimoji="0" lang="en-GB" sz="1600" u="none" strike="noStrike" cap="none" normalizeH="0" baseline="0" dirty="0" smtClean="0">
                          <a:ln>
                            <a:noFill/>
                          </a:ln>
                          <a:effectLst/>
                          <a:latin typeface="+mj-lt"/>
                        </a:rPr>
                        <a:t>Lamivudine, Zidovudine, Combivir, Epivir &amp; Others</a:t>
                      </a:r>
                      <a:endParaRPr kumimoji="0" lang="en-GB" sz="1600" b="1" i="0" u="none" strike="noStrike" cap="none" normalizeH="0" baseline="0" dirty="0" smtClean="0">
                        <a:ln>
                          <a:noFill/>
                        </a:ln>
                        <a:solidFill>
                          <a:srgbClr val="000057"/>
                        </a:solidFill>
                        <a:effectLst/>
                        <a:latin typeface="+mj-lt"/>
                      </a:endParaRPr>
                    </a:p>
                  </a:txBody>
                  <a:tcPr marL="99060" marR="9906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rgbClr val="F63804"/>
                        </a:buClr>
                        <a:buSzPct val="50000"/>
                        <a:buFontTx/>
                        <a:buNone/>
                        <a:tabLst/>
                      </a:pPr>
                      <a:endParaRPr kumimoji="0" lang="en-ZA" sz="1600" b="1" i="0" u="none" strike="noStrike" cap="none" normalizeH="0" baseline="0" dirty="0" smtClean="0">
                        <a:ln>
                          <a:noFill/>
                        </a:ln>
                        <a:solidFill>
                          <a:srgbClr val="000057"/>
                        </a:solidFill>
                        <a:effectLst>
                          <a:outerShdw blurRad="38100" dist="38100" dir="2700000" algn="tl">
                            <a:srgbClr val="000000">
                              <a:alpha val="43137"/>
                            </a:srgbClr>
                          </a:outerShdw>
                        </a:effectLst>
                        <a:latin typeface="+mj-lt"/>
                      </a:endParaRPr>
                    </a:p>
                  </a:txBody>
                  <a:tcPr marL="99060" marR="99060" anchor="ctr"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618775">
                <a:tc>
                  <a:txBody>
                    <a:bodyPr/>
                    <a:lstStyle/>
                    <a:p>
                      <a:pPr marL="0" marR="0" lvl="0" indent="0" algn="l" defTabSz="914400" rtl="0" eaLnBrk="1" fontAlgn="base" latinLnBrk="0" hangingPunct="1">
                        <a:lnSpc>
                          <a:spcPct val="100000"/>
                        </a:lnSpc>
                        <a:spcBef>
                          <a:spcPct val="20000"/>
                        </a:spcBef>
                        <a:spcAft>
                          <a:spcPct val="0"/>
                        </a:spcAft>
                        <a:buClr>
                          <a:srgbClr val="F63804"/>
                        </a:buClr>
                        <a:buSzPct val="50000"/>
                        <a:buFontTx/>
                        <a:buNone/>
                        <a:tabLst/>
                      </a:pPr>
                      <a:endParaRPr kumimoji="0" lang="en-ZA" sz="1600" b="1" i="0" u="none" strike="noStrike" cap="none" normalizeH="0" baseline="0" dirty="0" smtClean="0">
                        <a:ln>
                          <a:noFill/>
                        </a:ln>
                        <a:solidFill>
                          <a:schemeClr val="bg1"/>
                        </a:solidFill>
                        <a:effectLst>
                          <a:outerShdw blurRad="38100" dist="38100" dir="2700000" algn="tl">
                            <a:srgbClr val="000000">
                              <a:alpha val="43137"/>
                            </a:srgbClr>
                          </a:outerShdw>
                        </a:effectLst>
                        <a:latin typeface="+mj-lt"/>
                      </a:endParaRPr>
                    </a:p>
                  </a:txBody>
                  <a:tcPr marL="99060" marR="99060" anchor="ct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20000"/>
                        </a:spcBef>
                        <a:spcAft>
                          <a:spcPct val="0"/>
                        </a:spcAft>
                        <a:buClr>
                          <a:srgbClr val="F63804"/>
                        </a:buClr>
                        <a:buSzPct val="50000"/>
                        <a:buFontTx/>
                        <a:buNone/>
                        <a:tabLst/>
                      </a:pPr>
                      <a:r>
                        <a:rPr kumimoji="0" lang="en-GB" sz="1600" b="1" u="none" strike="noStrike" cap="none" normalizeH="0" baseline="0" dirty="0" smtClean="0">
                          <a:ln>
                            <a:noFill/>
                          </a:ln>
                          <a:solidFill>
                            <a:schemeClr val="accent1">
                              <a:lumMod val="75000"/>
                            </a:schemeClr>
                          </a:solidFill>
                          <a:effectLst/>
                          <a:latin typeface="+mj-lt"/>
                        </a:rPr>
                        <a:t>BMS</a:t>
                      </a:r>
                      <a:endParaRPr kumimoji="0" lang="en-GB" sz="1600" b="1" i="0" u="none" strike="noStrike" cap="none" normalizeH="0" baseline="0" dirty="0" smtClean="0">
                        <a:ln>
                          <a:noFill/>
                        </a:ln>
                        <a:solidFill>
                          <a:schemeClr val="accent1">
                            <a:lumMod val="75000"/>
                          </a:schemeClr>
                        </a:solidFill>
                        <a:effectLst/>
                        <a:latin typeface="+mj-lt"/>
                      </a:endParaRPr>
                    </a:p>
                  </a:txBody>
                  <a:tcPr marL="99060" marR="9906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rgbClr val="F63804"/>
                        </a:buClr>
                        <a:buSzPct val="50000"/>
                        <a:buFontTx/>
                        <a:buNone/>
                        <a:tabLst/>
                      </a:pPr>
                      <a:r>
                        <a:rPr kumimoji="0" lang="en-GB" sz="1600" u="none" strike="noStrike" cap="none" normalizeH="0" baseline="0" dirty="0" smtClean="0">
                          <a:ln>
                            <a:noFill/>
                          </a:ln>
                          <a:effectLst/>
                          <a:latin typeface="+mj-lt"/>
                        </a:rPr>
                        <a:t>Stavudine, Didanosine, Atazanavir</a:t>
                      </a:r>
                      <a:endParaRPr kumimoji="0" lang="en-GB" sz="1600" b="1" i="0" u="none" strike="noStrike" cap="none" normalizeH="0" baseline="0" dirty="0" smtClean="0">
                        <a:ln>
                          <a:noFill/>
                        </a:ln>
                        <a:solidFill>
                          <a:srgbClr val="000057"/>
                        </a:solidFill>
                        <a:effectLst/>
                        <a:latin typeface="+mj-lt"/>
                      </a:endParaRPr>
                    </a:p>
                  </a:txBody>
                  <a:tcPr marL="99060" marR="9906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rgbClr val="F63804"/>
                        </a:buClr>
                        <a:buSzPct val="50000"/>
                        <a:buFontTx/>
                        <a:buNone/>
                        <a:tabLst/>
                      </a:pPr>
                      <a:endParaRPr kumimoji="0" lang="en-ZA" sz="1600" b="1" i="0" u="none" strike="noStrike" cap="none" normalizeH="0" baseline="0" dirty="0" smtClean="0">
                        <a:ln>
                          <a:noFill/>
                        </a:ln>
                        <a:solidFill>
                          <a:srgbClr val="000057"/>
                        </a:solidFill>
                        <a:effectLst>
                          <a:outerShdw blurRad="38100" dist="38100" dir="2700000" algn="tl">
                            <a:srgbClr val="000000">
                              <a:alpha val="43137"/>
                            </a:srgbClr>
                          </a:outerShdw>
                        </a:effectLst>
                        <a:latin typeface="+mj-lt"/>
                      </a:endParaRPr>
                    </a:p>
                  </a:txBody>
                  <a:tcPr marL="99060" marR="99060" anchor="ctr"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581275">
                <a:tc>
                  <a:txBody>
                    <a:bodyPr/>
                    <a:lstStyle/>
                    <a:p>
                      <a:pPr marL="0" marR="0" lvl="0" indent="0" algn="l" defTabSz="914400" rtl="0" eaLnBrk="1" fontAlgn="base" latinLnBrk="0" hangingPunct="1">
                        <a:lnSpc>
                          <a:spcPct val="100000"/>
                        </a:lnSpc>
                        <a:spcBef>
                          <a:spcPct val="20000"/>
                        </a:spcBef>
                        <a:spcAft>
                          <a:spcPct val="0"/>
                        </a:spcAft>
                        <a:buClr>
                          <a:srgbClr val="F63804"/>
                        </a:buClr>
                        <a:buSzPct val="50000"/>
                        <a:buFontTx/>
                        <a:buNone/>
                        <a:tabLst/>
                      </a:pPr>
                      <a:endParaRPr kumimoji="0" lang="en-ZA" sz="1600" b="1" i="0" u="none" strike="noStrike" cap="none" normalizeH="0" baseline="0" dirty="0" smtClean="0">
                        <a:ln>
                          <a:noFill/>
                        </a:ln>
                        <a:solidFill>
                          <a:schemeClr val="bg1"/>
                        </a:solidFill>
                        <a:effectLst>
                          <a:outerShdw blurRad="38100" dist="38100" dir="2700000" algn="tl">
                            <a:srgbClr val="000000">
                              <a:alpha val="43137"/>
                            </a:srgbClr>
                          </a:outerShdw>
                        </a:effectLst>
                        <a:latin typeface="+mj-lt"/>
                      </a:endParaRPr>
                    </a:p>
                  </a:txBody>
                  <a:tcPr marL="99060" marR="99060" anchor="ct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20000"/>
                        </a:spcBef>
                        <a:spcAft>
                          <a:spcPct val="0"/>
                        </a:spcAft>
                        <a:buClr>
                          <a:srgbClr val="F63804"/>
                        </a:buClr>
                        <a:buSzPct val="50000"/>
                        <a:buFontTx/>
                        <a:buNone/>
                        <a:tabLst/>
                      </a:pPr>
                      <a:r>
                        <a:rPr kumimoji="0" lang="en-GB" sz="1600" b="1" u="none" strike="noStrike" cap="none" normalizeH="0" baseline="0" dirty="0" smtClean="0">
                          <a:ln>
                            <a:noFill/>
                          </a:ln>
                          <a:solidFill>
                            <a:schemeClr val="accent1">
                              <a:lumMod val="75000"/>
                            </a:schemeClr>
                          </a:solidFill>
                          <a:effectLst/>
                          <a:latin typeface="+mj-lt"/>
                        </a:rPr>
                        <a:t>Gilead</a:t>
                      </a:r>
                      <a:endParaRPr kumimoji="0" lang="en-GB" sz="1600" b="1" i="0" u="none" strike="noStrike" cap="none" normalizeH="0" baseline="0" dirty="0" smtClean="0">
                        <a:ln>
                          <a:noFill/>
                        </a:ln>
                        <a:solidFill>
                          <a:schemeClr val="accent1">
                            <a:lumMod val="75000"/>
                          </a:schemeClr>
                        </a:solidFill>
                        <a:effectLst/>
                        <a:latin typeface="+mj-lt"/>
                      </a:endParaRPr>
                    </a:p>
                  </a:txBody>
                  <a:tcPr marL="99060" marR="9906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rgbClr val="F63804"/>
                        </a:buClr>
                        <a:buSzPct val="50000"/>
                        <a:buFontTx/>
                        <a:buNone/>
                        <a:tabLst/>
                      </a:pPr>
                      <a:r>
                        <a:rPr kumimoji="0" lang="en-GB" sz="1600" u="none" strike="noStrike" cap="none" normalizeH="0" baseline="0" dirty="0" smtClean="0">
                          <a:ln>
                            <a:noFill/>
                          </a:ln>
                          <a:effectLst/>
                          <a:latin typeface="+mj-lt"/>
                        </a:rPr>
                        <a:t>Tenofovir &amp; Emtricitabine</a:t>
                      </a:r>
                      <a:endParaRPr kumimoji="0" lang="en-GB" sz="1600" b="1" i="0" u="none" strike="noStrike" cap="none" normalizeH="0" baseline="0" dirty="0" smtClean="0">
                        <a:ln>
                          <a:noFill/>
                        </a:ln>
                        <a:solidFill>
                          <a:srgbClr val="000057"/>
                        </a:solidFill>
                        <a:effectLst/>
                        <a:latin typeface="+mj-lt"/>
                      </a:endParaRPr>
                    </a:p>
                  </a:txBody>
                  <a:tcPr marL="99060" marR="9906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rgbClr val="F63804"/>
                        </a:buClr>
                        <a:buSzPct val="50000"/>
                        <a:buFontTx/>
                        <a:buNone/>
                        <a:tabLst/>
                      </a:pPr>
                      <a:endParaRPr kumimoji="0" lang="en-ZA" sz="1600" b="1" i="0" u="none" strike="noStrike" cap="none" normalizeH="0" baseline="0" dirty="0" smtClean="0">
                        <a:ln>
                          <a:noFill/>
                        </a:ln>
                        <a:solidFill>
                          <a:srgbClr val="000057"/>
                        </a:solidFill>
                        <a:effectLst>
                          <a:outerShdw blurRad="38100" dist="38100" dir="2700000" algn="tl">
                            <a:srgbClr val="000000">
                              <a:alpha val="43137"/>
                            </a:srgbClr>
                          </a:outerShdw>
                        </a:effectLst>
                        <a:latin typeface="+mj-lt"/>
                      </a:endParaRPr>
                    </a:p>
                  </a:txBody>
                  <a:tcPr marL="99060" marR="99060" anchor="ctr"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525021">
                <a:tc>
                  <a:txBody>
                    <a:bodyPr/>
                    <a:lstStyle/>
                    <a:p>
                      <a:pPr marL="0" marR="0" lvl="0" indent="0" algn="l" defTabSz="914400" rtl="0" eaLnBrk="1" fontAlgn="base" latinLnBrk="0" hangingPunct="1">
                        <a:lnSpc>
                          <a:spcPct val="100000"/>
                        </a:lnSpc>
                        <a:spcBef>
                          <a:spcPct val="20000"/>
                        </a:spcBef>
                        <a:spcAft>
                          <a:spcPct val="0"/>
                        </a:spcAft>
                        <a:buClr>
                          <a:srgbClr val="F63804"/>
                        </a:buClr>
                        <a:buSzPct val="50000"/>
                        <a:buFontTx/>
                        <a:buNone/>
                        <a:tabLst/>
                      </a:pPr>
                      <a:endParaRPr kumimoji="0" lang="en-ZA" sz="1600" b="1" i="0" u="none" strike="noStrike" cap="none" normalizeH="0" baseline="0" dirty="0" smtClean="0">
                        <a:ln>
                          <a:noFill/>
                        </a:ln>
                        <a:solidFill>
                          <a:schemeClr val="bg1"/>
                        </a:solidFill>
                        <a:effectLst>
                          <a:outerShdw blurRad="38100" dist="38100" dir="2700000" algn="tl">
                            <a:srgbClr val="000000">
                              <a:alpha val="43137"/>
                            </a:srgbClr>
                          </a:outerShdw>
                        </a:effectLst>
                        <a:latin typeface="+mj-lt"/>
                      </a:endParaRPr>
                    </a:p>
                  </a:txBody>
                  <a:tcPr marL="99060" marR="99060" anchor="ct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20000"/>
                        </a:spcBef>
                        <a:spcAft>
                          <a:spcPct val="0"/>
                        </a:spcAft>
                        <a:buClr>
                          <a:srgbClr val="F63804"/>
                        </a:buClr>
                        <a:buSzPct val="50000"/>
                        <a:buFontTx/>
                        <a:buNone/>
                        <a:tabLst/>
                      </a:pPr>
                      <a:r>
                        <a:rPr kumimoji="0" lang="en-GB" sz="1600" b="1" u="none" strike="noStrike" cap="none" normalizeH="0" baseline="0" dirty="0" smtClean="0">
                          <a:ln>
                            <a:noFill/>
                          </a:ln>
                          <a:solidFill>
                            <a:schemeClr val="accent1">
                              <a:lumMod val="75000"/>
                            </a:schemeClr>
                          </a:solidFill>
                          <a:effectLst/>
                          <a:latin typeface="+mj-lt"/>
                        </a:rPr>
                        <a:t>MSD</a:t>
                      </a:r>
                      <a:endParaRPr kumimoji="0" lang="en-GB" sz="1600" b="1" i="0" u="none" strike="noStrike" cap="none" normalizeH="0" baseline="0" dirty="0" smtClean="0">
                        <a:ln>
                          <a:noFill/>
                        </a:ln>
                        <a:solidFill>
                          <a:schemeClr val="accent1">
                            <a:lumMod val="75000"/>
                          </a:schemeClr>
                        </a:solidFill>
                        <a:effectLst/>
                        <a:latin typeface="+mj-lt"/>
                      </a:endParaRPr>
                    </a:p>
                  </a:txBody>
                  <a:tcPr marL="99060" marR="9906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rgbClr val="F63804"/>
                        </a:buClr>
                        <a:buSzPct val="50000"/>
                        <a:buFontTx/>
                        <a:buNone/>
                        <a:tabLst/>
                      </a:pPr>
                      <a:r>
                        <a:rPr kumimoji="0" lang="en-GB" sz="1600" u="none" strike="noStrike" cap="none" normalizeH="0" baseline="0" dirty="0" smtClean="0">
                          <a:ln>
                            <a:noFill/>
                          </a:ln>
                          <a:effectLst/>
                          <a:latin typeface="+mj-lt"/>
                        </a:rPr>
                        <a:t>Efavirenz</a:t>
                      </a:r>
                      <a:endParaRPr kumimoji="0" lang="en-GB" sz="1600" b="1" i="0" u="none" strike="noStrike" cap="none" normalizeH="0" baseline="0" dirty="0" smtClean="0">
                        <a:ln>
                          <a:noFill/>
                        </a:ln>
                        <a:solidFill>
                          <a:srgbClr val="000057"/>
                        </a:solidFill>
                        <a:effectLst/>
                        <a:latin typeface="+mj-lt"/>
                      </a:endParaRPr>
                    </a:p>
                  </a:txBody>
                  <a:tcPr marL="99060" marR="9906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50000"/>
                        </a:spcBef>
                        <a:spcAft>
                          <a:spcPct val="0"/>
                        </a:spcAft>
                        <a:buClr>
                          <a:srgbClr val="C30E00"/>
                        </a:buClr>
                        <a:buSzPct val="50000"/>
                        <a:buFontTx/>
                        <a:buNone/>
                        <a:tabLst/>
                      </a:pPr>
                      <a:endParaRPr kumimoji="0" lang="en-GB" sz="1600" b="1" i="0" u="none" strike="noStrike" cap="none" normalizeH="0" baseline="0" dirty="0" smtClean="0">
                        <a:ln>
                          <a:noFill/>
                        </a:ln>
                        <a:solidFill>
                          <a:srgbClr val="000057"/>
                        </a:solidFill>
                        <a:effectLst>
                          <a:outerShdw blurRad="38100" dist="38100" dir="2700000" algn="tl">
                            <a:srgbClr val="000000">
                              <a:alpha val="43137"/>
                            </a:srgbClr>
                          </a:outerShdw>
                        </a:effectLst>
                        <a:latin typeface="+mj-lt"/>
                      </a:endParaRPr>
                    </a:p>
                  </a:txBody>
                  <a:tcPr marL="99060" marR="99060" anchor="ctr"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534396">
                <a:tc>
                  <a:txBody>
                    <a:bodyPr/>
                    <a:lstStyle/>
                    <a:p>
                      <a:pPr marL="0" marR="0" lvl="0" indent="0" algn="l" defTabSz="914400" rtl="0" eaLnBrk="1" fontAlgn="base" latinLnBrk="0" hangingPunct="1">
                        <a:lnSpc>
                          <a:spcPct val="100000"/>
                        </a:lnSpc>
                        <a:spcBef>
                          <a:spcPct val="20000"/>
                        </a:spcBef>
                        <a:spcAft>
                          <a:spcPct val="0"/>
                        </a:spcAft>
                        <a:buClr>
                          <a:srgbClr val="F63804"/>
                        </a:buClr>
                        <a:buSzPct val="50000"/>
                        <a:buFontTx/>
                        <a:buNone/>
                        <a:tabLst/>
                      </a:pPr>
                      <a:endParaRPr kumimoji="0" lang="en-ZA" sz="1600" b="1" i="0" u="none" strike="noStrike" cap="none" normalizeH="0" baseline="0" dirty="0" smtClean="0">
                        <a:ln>
                          <a:noFill/>
                        </a:ln>
                        <a:solidFill>
                          <a:schemeClr val="bg1"/>
                        </a:solidFill>
                        <a:effectLst>
                          <a:outerShdw blurRad="38100" dist="38100" dir="2700000" algn="tl">
                            <a:srgbClr val="000000">
                              <a:alpha val="43137"/>
                            </a:srgbClr>
                          </a:outerShdw>
                        </a:effectLst>
                        <a:latin typeface="+mj-lt"/>
                      </a:endParaRPr>
                    </a:p>
                  </a:txBody>
                  <a:tcPr marL="99060" marR="99060" anchor="ct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20000"/>
                        </a:spcBef>
                        <a:spcAft>
                          <a:spcPct val="0"/>
                        </a:spcAft>
                        <a:buClr>
                          <a:srgbClr val="F63804"/>
                        </a:buClr>
                        <a:buSzPct val="50000"/>
                        <a:buFontTx/>
                        <a:buNone/>
                        <a:tabLst/>
                      </a:pPr>
                      <a:r>
                        <a:rPr kumimoji="0" lang="en-GB" sz="1600" b="1" u="none" strike="noStrike" cap="none" normalizeH="0" baseline="0" dirty="0" smtClean="0">
                          <a:ln>
                            <a:noFill/>
                          </a:ln>
                          <a:solidFill>
                            <a:schemeClr val="accent1">
                              <a:lumMod val="75000"/>
                            </a:schemeClr>
                          </a:solidFill>
                          <a:effectLst/>
                          <a:latin typeface="+mj-lt"/>
                        </a:rPr>
                        <a:t>Iroko</a:t>
                      </a:r>
                      <a:endParaRPr kumimoji="0" lang="en-GB" sz="1600" b="1" i="0" u="none" strike="noStrike" cap="none" normalizeH="0" baseline="0" dirty="0" smtClean="0">
                        <a:ln>
                          <a:noFill/>
                        </a:ln>
                        <a:solidFill>
                          <a:schemeClr val="accent1">
                            <a:lumMod val="75000"/>
                          </a:schemeClr>
                        </a:solidFill>
                        <a:effectLst/>
                        <a:latin typeface="+mj-lt"/>
                      </a:endParaRPr>
                    </a:p>
                  </a:txBody>
                  <a:tcPr marL="99060" marR="9906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rgbClr val="F63804"/>
                        </a:buClr>
                        <a:buSzPct val="50000"/>
                        <a:buFontTx/>
                        <a:buNone/>
                        <a:tabLst/>
                      </a:pPr>
                      <a:r>
                        <a:rPr kumimoji="0" lang="en-GB" sz="1600" u="none" strike="noStrike" cap="none" normalizeH="0" baseline="0" dirty="0" smtClean="0">
                          <a:ln>
                            <a:noFill/>
                          </a:ln>
                          <a:effectLst/>
                          <a:latin typeface="+mj-lt"/>
                        </a:rPr>
                        <a:t>Aldomet and Indocid</a:t>
                      </a:r>
                      <a:endParaRPr kumimoji="0" lang="en-GB" sz="1600" b="1" i="0" u="none" strike="noStrike" cap="none" normalizeH="0" baseline="0" dirty="0" smtClean="0">
                        <a:ln>
                          <a:noFill/>
                        </a:ln>
                        <a:solidFill>
                          <a:srgbClr val="000057"/>
                        </a:solidFill>
                        <a:effectLst/>
                        <a:latin typeface="+mj-lt"/>
                      </a:endParaRPr>
                    </a:p>
                  </a:txBody>
                  <a:tcPr marL="99060" marR="9906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rgbClr val="F63804"/>
                        </a:buClr>
                        <a:buSzPct val="50000"/>
                        <a:buFontTx/>
                        <a:buNone/>
                        <a:tabLst/>
                      </a:pPr>
                      <a:endParaRPr kumimoji="0" lang="en-ZA" sz="1600" b="1" i="0" u="none" strike="noStrike" cap="none" normalizeH="0" baseline="0" dirty="0" smtClean="0">
                        <a:ln>
                          <a:noFill/>
                        </a:ln>
                        <a:solidFill>
                          <a:srgbClr val="000057"/>
                        </a:solidFill>
                        <a:effectLst>
                          <a:outerShdw blurRad="38100" dist="38100" dir="2700000" algn="tl">
                            <a:srgbClr val="000000">
                              <a:alpha val="43137"/>
                            </a:srgbClr>
                          </a:outerShdw>
                        </a:effectLst>
                        <a:latin typeface="+mj-lt"/>
                      </a:endParaRPr>
                    </a:p>
                  </a:txBody>
                  <a:tcPr marL="99060" marR="99060" anchor="ctr"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742762">
                <a:tc>
                  <a:txBody>
                    <a:bodyPr/>
                    <a:lstStyle/>
                    <a:p>
                      <a:pPr marL="0" marR="0" lvl="0" indent="0" algn="l" defTabSz="914400" rtl="0" eaLnBrk="1" fontAlgn="base" latinLnBrk="0" hangingPunct="1">
                        <a:lnSpc>
                          <a:spcPct val="100000"/>
                        </a:lnSpc>
                        <a:spcBef>
                          <a:spcPct val="20000"/>
                        </a:spcBef>
                        <a:spcAft>
                          <a:spcPct val="0"/>
                        </a:spcAft>
                        <a:buClr>
                          <a:srgbClr val="F63804"/>
                        </a:buClr>
                        <a:buSzPct val="50000"/>
                        <a:buFontTx/>
                        <a:buNone/>
                        <a:tabLst/>
                      </a:pPr>
                      <a:endParaRPr kumimoji="0" lang="en-ZA" sz="1600" b="1" i="0" u="none" strike="noStrike" cap="none" normalizeH="0" baseline="0" dirty="0" smtClean="0">
                        <a:ln>
                          <a:noFill/>
                        </a:ln>
                        <a:solidFill>
                          <a:schemeClr val="bg1"/>
                        </a:solidFill>
                        <a:effectLst>
                          <a:outerShdw blurRad="38100" dist="38100" dir="2700000" algn="tl">
                            <a:srgbClr val="000000">
                              <a:alpha val="43137"/>
                            </a:srgbClr>
                          </a:outerShdw>
                        </a:effectLst>
                        <a:latin typeface="+mj-lt"/>
                      </a:endParaRPr>
                    </a:p>
                  </a:txBody>
                  <a:tcPr marL="99060" marR="99060" anchor="ct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20000"/>
                        </a:spcBef>
                        <a:spcAft>
                          <a:spcPct val="0"/>
                        </a:spcAft>
                        <a:buClr>
                          <a:srgbClr val="F63804"/>
                        </a:buClr>
                        <a:buSzPct val="50000"/>
                        <a:buFontTx/>
                        <a:buNone/>
                        <a:tabLst/>
                      </a:pPr>
                      <a:r>
                        <a:rPr kumimoji="0" lang="en-GB" sz="1600" b="1" u="none" strike="noStrike" cap="none" normalizeH="0" baseline="0" dirty="0" smtClean="0">
                          <a:ln>
                            <a:noFill/>
                          </a:ln>
                          <a:solidFill>
                            <a:schemeClr val="accent1">
                              <a:lumMod val="75000"/>
                            </a:schemeClr>
                          </a:solidFill>
                          <a:effectLst/>
                          <a:latin typeface="+mj-lt"/>
                        </a:rPr>
                        <a:t>Eli Lilly</a:t>
                      </a:r>
                      <a:endParaRPr kumimoji="0" lang="en-GB" sz="1600" b="1" i="0" u="none" strike="noStrike" cap="none" normalizeH="0" baseline="0" dirty="0" smtClean="0">
                        <a:ln>
                          <a:noFill/>
                        </a:ln>
                        <a:solidFill>
                          <a:schemeClr val="accent1">
                            <a:lumMod val="75000"/>
                          </a:schemeClr>
                        </a:solidFill>
                        <a:effectLst/>
                        <a:latin typeface="+mj-lt"/>
                      </a:endParaRPr>
                    </a:p>
                  </a:txBody>
                  <a:tcPr marL="99060" marR="9906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rgbClr val="F63804"/>
                        </a:buClr>
                        <a:buSzPct val="50000"/>
                        <a:buFontTx/>
                        <a:buNone/>
                        <a:tabLst/>
                      </a:pPr>
                      <a:r>
                        <a:rPr kumimoji="0" lang="en-GB" sz="1600" u="none" strike="noStrike" cap="none" normalizeH="0" baseline="0" dirty="0" smtClean="0">
                          <a:ln>
                            <a:noFill/>
                          </a:ln>
                          <a:effectLst/>
                          <a:latin typeface="+mj-lt"/>
                        </a:rPr>
                        <a:t>Cycloserine  and Capreomycin</a:t>
                      </a:r>
                      <a:endParaRPr kumimoji="0" lang="en-GB" sz="1600" b="1" i="0" u="none" strike="noStrike" cap="none" normalizeH="0" baseline="0" dirty="0" smtClean="0">
                        <a:ln>
                          <a:noFill/>
                        </a:ln>
                        <a:solidFill>
                          <a:srgbClr val="000057"/>
                        </a:solidFill>
                        <a:effectLst/>
                        <a:latin typeface="+mj-lt"/>
                      </a:endParaRPr>
                    </a:p>
                  </a:txBody>
                  <a:tcPr marL="99060" marR="9906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rgbClr val="F63804"/>
                        </a:buClr>
                        <a:buSzPct val="50000"/>
                        <a:buFontTx/>
                        <a:buNone/>
                        <a:tabLst/>
                      </a:pPr>
                      <a:endParaRPr kumimoji="0" lang="en-ZA" sz="1600" b="1" i="0" u="none" strike="noStrike" cap="none" normalizeH="0" baseline="0" dirty="0" smtClean="0">
                        <a:ln>
                          <a:noFill/>
                        </a:ln>
                        <a:solidFill>
                          <a:srgbClr val="000057"/>
                        </a:solidFill>
                        <a:effectLst>
                          <a:outerShdw blurRad="38100" dist="38100" dir="2700000" algn="tl">
                            <a:srgbClr val="000000">
                              <a:alpha val="43137"/>
                            </a:srgbClr>
                          </a:outerShdw>
                        </a:effectLst>
                        <a:latin typeface="+mj-lt"/>
                      </a:endParaRPr>
                    </a:p>
                  </a:txBody>
                  <a:tcPr marL="99060" marR="99060" anchor="ctr"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710423">
                <a:tc>
                  <a:txBody>
                    <a:bodyPr/>
                    <a:lstStyle/>
                    <a:p>
                      <a:pPr marL="0" marR="0" lvl="0" indent="0" algn="l" defTabSz="914400" rtl="0" eaLnBrk="1" fontAlgn="base" latinLnBrk="0" hangingPunct="1">
                        <a:lnSpc>
                          <a:spcPct val="100000"/>
                        </a:lnSpc>
                        <a:spcBef>
                          <a:spcPct val="20000"/>
                        </a:spcBef>
                        <a:spcAft>
                          <a:spcPct val="0"/>
                        </a:spcAft>
                        <a:buClr>
                          <a:srgbClr val="F63804"/>
                        </a:buClr>
                        <a:buSzPct val="50000"/>
                        <a:buFontTx/>
                        <a:buNone/>
                        <a:tabLst/>
                      </a:pPr>
                      <a:endParaRPr kumimoji="0" lang="en-ZA" sz="1600" b="1" i="0" u="none" strike="noStrike" cap="none" normalizeH="0" baseline="0" dirty="0" smtClean="0">
                        <a:ln>
                          <a:noFill/>
                        </a:ln>
                        <a:solidFill>
                          <a:schemeClr val="bg1"/>
                        </a:solidFill>
                        <a:effectLst>
                          <a:outerShdw blurRad="38100" dist="38100" dir="2700000" algn="tl">
                            <a:srgbClr val="000000">
                              <a:alpha val="43137"/>
                            </a:srgbClr>
                          </a:outerShdw>
                        </a:effectLst>
                        <a:latin typeface="+mj-lt"/>
                      </a:endParaRPr>
                    </a:p>
                  </a:txBody>
                  <a:tcPr marL="99060" marR="99060" anchor="ct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20000"/>
                        </a:spcBef>
                        <a:spcAft>
                          <a:spcPct val="0"/>
                        </a:spcAft>
                        <a:buClr>
                          <a:srgbClr val="F63804"/>
                        </a:buClr>
                        <a:buSzPct val="50000"/>
                        <a:buFontTx/>
                        <a:buNone/>
                        <a:tabLst/>
                      </a:pPr>
                      <a:r>
                        <a:rPr kumimoji="0" lang="en-GB" sz="1600" b="1" i="0" u="none" strike="noStrike" cap="none" normalizeH="0" baseline="0" dirty="0" smtClean="0">
                          <a:ln>
                            <a:noFill/>
                          </a:ln>
                          <a:solidFill>
                            <a:schemeClr val="accent1">
                              <a:lumMod val="75000"/>
                            </a:schemeClr>
                          </a:solidFill>
                          <a:effectLst/>
                          <a:latin typeface="+mj-lt"/>
                        </a:rPr>
                        <a:t>Bayer</a:t>
                      </a:r>
                    </a:p>
                  </a:txBody>
                  <a:tcPr marL="99060" marR="9906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rgbClr val="F63804"/>
                        </a:buClr>
                        <a:buSzPct val="50000"/>
                        <a:buFontTx/>
                        <a:buNone/>
                        <a:tabLst/>
                      </a:pPr>
                      <a:r>
                        <a:rPr kumimoji="0" lang="en-GB" sz="1600" b="0" i="0" u="none" strike="noStrike" cap="none" normalizeH="0" baseline="0" dirty="0" smtClean="0">
                          <a:ln>
                            <a:noFill/>
                          </a:ln>
                          <a:solidFill>
                            <a:schemeClr val="tx1"/>
                          </a:solidFill>
                          <a:effectLst/>
                          <a:latin typeface="+mj-lt"/>
                        </a:rPr>
                        <a:t>Nur- Isterate Injection</a:t>
                      </a:r>
                    </a:p>
                  </a:txBody>
                  <a:tcPr marL="99060" marR="9906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rgbClr val="F63804"/>
                        </a:buClr>
                        <a:buSzPct val="50000"/>
                        <a:buFontTx/>
                        <a:buNone/>
                        <a:tabLst/>
                      </a:pPr>
                      <a:endParaRPr kumimoji="0" lang="en-ZA" sz="1600" b="1" i="0" u="none" strike="noStrike" cap="none" normalizeH="0" baseline="0" dirty="0" smtClean="0">
                        <a:ln>
                          <a:noFill/>
                        </a:ln>
                        <a:solidFill>
                          <a:srgbClr val="000057"/>
                        </a:solidFill>
                        <a:effectLst>
                          <a:outerShdw blurRad="38100" dist="38100" dir="2700000" algn="tl">
                            <a:srgbClr val="000000">
                              <a:alpha val="43137"/>
                            </a:srgbClr>
                          </a:outerShdw>
                        </a:effectLst>
                        <a:latin typeface="+mj-lt"/>
                      </a:endParaRPr>
                    </a:p>
                  </a:txBody>
                  <a:tcPr marL="99060" marR="99060" anchor="ctr"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1003165">
                <a:tc>
                  <a:txBody>
                    <a:bodyPr/>
                    <a:lstStyle/>
                    <a:p>
                      <a:pPr marL="0" marR="0" lvl="0" indent="0" algn="l" defTabSz="914400" rtl="0" eaLnBrk="1" fontAlgn="base" latinLnBrk="0" hangingPunct="1">
                        <a:lnSpc>
                          <a:spcPct val="100000"/>
                        </a:lnSpc>
                        <a:spcBef>
                          <a:spcPct val="20000"/>
                        </a:spcBef>
                        <a:spcAft>
                          <a:spcPct val="0"/>
                        </a:spcAft>
                        <a:buClr>
                          <a:srgbClr val="F63804"/>
                        </a:buClr>
                        <a:buSzPct val="50000"/>
                        <a:buFontTx/>
                        <a:buNone/>
                        <a:tabLst/>
                      </a:pPr>
                      <a:endParaRPr kumimoji="0" lang="en-ZA" sz="1600" b="1" i="0" u="none" strike="noStrike" cap="none" normalizeH="0" baseline="0" dirty="0" smtClean="0">
                        <a:ln>
                          <a:noFill/>
                        </a:ln>
                        <a:solidFill>
                          <a:schemeClr val="bg1"/>
                        </a:solidFill>
                        <a:effectLst>
                          <a:outerShdw blurRad="38100" dist="38100" dir="2700000" algn="tl">
                            <a:srgbClr val="000000">
                              <a:alpha val="43137"/>
                            </a:srgbClr>
                          </a:outerShdw>
                        </a:effectLst>
                        <a:latin typeface="+mj-lt"/>
                      </a:endParaRPr>
                    </a:p>
                  </a:txBody>
                  <a:tcPr marL="99060" marR="99060" anchor="ct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20000"/>
                        </a:spcBef>
                        <a:spcAft>
                          <a:spcPct val="0"/>
                        </a:spcAft>
                        <a:buClr>
                          <a:srgbClr val="F63804"/>
                        </a:buClr>
                        <a:buSzPct val="50000"/>
                        <a:buFontTx/>
                        <a:buNone/>
                        <a:tabLst/>
                      </a:pPr>
                      <a:r>
                        <a:rPr kumimoji="0" lang="en-GB" sz="1600" b="1" i="0" u="none" strike="noStrike" cap="none" normalizeH="0" baseline="0" dirty="0" smtClean="0">
                          <a:ln>
                            <a:noFill/>
                          </a:ln>
                          <a:solidFill>
                            <a:schemeClr val="accent1">
                              <a:lumMod val="75000"/>
                            </a:schemeClr>
                          </a:solidFill>
                          <a:effectLst/>
                          <a:latin typeface="+mj-lt"/>
                        </a:rPr>
                        <a:t>Prestige Brands</a:t>
                      </a:r>
                    </a:p>
                  </a:txBody>
                  <a:tcPr marL="99060" marR="9906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rgbClr val="F63804"/>
                        </a:buClr>
                        <a:buSzPct val="50000"/>
                        <a:buFontTx/>
                        <a:buNone/>
                        <a:tabLst/>
                      </a:pPr>
                      <a:r>
                        <a:rPr kumimoji="0" lang="en-GB" sz="1600" b="0" i="0" u="none" strike="noStrike" cap="none" normalizeH="0" baseline="0" dirty="0" smtClean="0">
                          <a:ln>
                            <a:noFill/>
                          </a:ln>
                          <a:solidFill>
                            <a:schemeClr val="tx1"/>
                          </a:solidFill>
                          <a:effectLst/>
                          <a:latin typeface="+mj-lt"/>
                        </a:rPr>
                        <a:t>Murine &amp; Murine Plus</a:t>
                      </a:r>
                    </a:p>
                    <a:p>
                      <a:pPr marL="0" marR="0" lvl="0" indent="0" algn="l" defTabSz="914400" rtl="0" eaLnBrk="1" fontAlgn="base" latinLnBrk="0" hangingPunct="1">
                        <a:lnSpc>
                          <a:spcPct val="100000"/>
                        </a:lnSpc>
                        <a:spcBef>
                          <a:spcPct val="20000"/>
                        </a:spcBef>
                        <a:spcAft>
                          <a:spcPct val="0"/>
                        </a:spcAft>
                        <a:buClr>
                          <a:srgbClr val="F63804"/>
                        </a:buClr>
                        <a:buSzPct val="50000"/>
                        <a:buFontTx/>
                        <a:buNone/>
                        <a:tabLst/>
                      </a:pPr>
                      <a:r>
                        <a:rPr kumimoji="0" lang="en-GB" sz="1600" b="0" i="0" u="none" strike="noStrike" cap="none" normalizeH="0" baseline="0" dirty="0" smtClean="0">
                          <a:ln>
                            <a:noFill/>
                          </a:ln>
                          <a:solidFill>
                            <a:schemeClr val="tx1"/>
                          </a:solidFill>
                          <a:effectLst/>
                          <a:latin typeface="+mj-lt"/>
                        </a:rPr>
                        <a:t>Range of Eye Drop Products</a:t>
                      </a:r>
                    </a:p>
                  </a:txBody>
                  <a:tcPr marL="99060" marR="9906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rgbClr val="F63804"/>
                        </a:buClr>
                        <a:buSzPct val="50000"/>
                        <a:buFontTx/>
                        <a:buNone/>
                        <a:tabLst/>
                      </a:pPr>
                      <a:endParaRPr kumimoji="0" lang="en-ZA" sz="1600" b="1" i="0" u="none" strike="noStrike" cap="none" normalizeH="0" baseline="0" dirty="0" smtClean="0">
                        <a:ln>
                          <a:noFill/>
                        </a:ln>
                        <a:solidFill>
                          <a:srgbClr val="000057"/>
                        </a:solidFill>
                        <a:effectLst>
                          <a:outerShdw blurRad="38100" dist="38100" dir="2700000" algn="tl">
                            <a:srgbClr val="000000">
                              <a:alpha val="43137"/>
                            </a:srgbClr>
                          </a:outerShdw>
                        </a:effectLst>
                        <a:latin typeface="+mj-lt"/>
                      </a:endParaRPr>
                    </a:p>
                  </a:txBody>
                  <a:tcPr marL="99060" marR="99060" anchor="ctr"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pic>
        <p:nvPicPr>
          <p:cNvPr id="9" name="Picture 4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74543" y="690282"/>
            <a:ext cx="876962" cy="559274"/>
          </a:xfrm>
          <a:prstGeom prst="rect">
            <a:avLst/>
          </a:prstGeom>
          <a:noFill/>
          <a:ln w="9525">
            <a:noFill/>
            <a:miter lim="800000"/>
            <a:headEnd/>
            <a:tailEnd/>
          </a:ln>
        </p:spPr>
      </p:pic>
      <p:pic>
        <p:nvPicPr>
          <p:cNvPr id="10" name="Picture 46" descr="ARV 3"/>
          <p:cNvPicPr>
            <a:picLocks noChangeAspect="1" noChangeArrowheads="1"/>
          </p:cNvPicPr>
          <p:nvPr/>
        </p:nvPicPr>
        <p:blipFill>
          <a:blip r:embed="rId4" cstate="print"/>
          <a:stretch>
            <a:fillRect/>
          </a:stretch>
        </p:blipFill>
        <p:spPr bwMode="auto">
          <a:xfrm>
            <a:off x="6313838" y="664331"/>
            <a:ext cx="491289" cy="598758"/>
          </a:xfrm>
          <a:prstGeom prst="rect">
            <a:avLst/>
          </a:prstGeom>
          <a:noFill/>
          <a:ln>
            <a:noFill/>
          </a:ln>
        </p:spPr>
      </p:pic>
      <p:grpSp>
        <p:nvGrpSpPr>
          <p:cNvPr id="32" name="Group 31"/>
          <p:cNvGrpSpPr/>
          <p:nvPr/>
        </p:nvGrpSpPr>
        <p:grpSpPr>
          <a:xfrm>
            <a:off x="384470" y="1353901"/>
            <a:ext cx="8378191" cy="5141028"/>
            <a:chOff x="344129" y="1273219"/>
            <a:chExt cx="8378191" cy="5141028"/>
          </a:xfrm>
        </p:grpSpPr>
        <p:pic>
          <p:nvPicPr>
            <p:cNvPr id="5" name="Picture 4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08328" y="2439568"/>
              <a:ext cx="939078" cy="519942"/>
            </a:xfrm>
            <a:prstGeom prst="rect">
              <a:avLst/>
            </a:prstGeom>
            <a:noFill/>
            <a:ln w="9525">
              <a:noFill/>
              <a:miter lim="800000"/>
              <a:headEnd/>
              <a:tailEnd/>
            </a:ln>
          </p:spPr>
        </p:pic>
        <p:pic>
          <p:nvPicPr>
            <p:cNvPr id="6" name="Picture 41"/>
            <p:cNvPicPr>
              <a:picLocks noChangeAspect="1" noChangeArrowheads="1"/>
            </p:cNvPicPr>
            <p:nvPr/>
          </p:nvPicPr>
          <p:blipFill>
            <a:blip r:embed="rId6" cstate="print"/>
            <a:srcRect/>
            <a:stretch>
              <a:fillRect/>
            </a:stretch>
          </p:blipFill>
          <p:spPr bwMode="auto">
            <a:xfrm>
              <a:off x="360179" y="3056033"/>
              <a:ext cx="1032387" cy="430824"/>
            </a:xfrm>
            <a:prstGeom prst="rect">
              <a:avLst/>
            </a:prstGeom>
            <a:noFill/>
            <a:ln w="9525">
              <a:noFill/>
              <a:miter lim="800000"/>
              <a:headEnd/>
              <a:tailEnd/>
            </a:ln>
          </p:spPr>
        </p:pic>
        <p:pic>
          <p:nvPicPr>
            <p:cNvPr id="7" name="Picture 4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93290" y="1877962"/>
              <a:ext cx="894736" cy="431070"/>
            </a:xfrm>
            <a:prstGeom prst="rect">
              <a:avLst/>
            </a:prstGeom>
            <a:noFill/>
            <a:ln w="9525">
              <a:noFill/>
              <a:miter lim="800000"/>
              <a:headEnd/>
              <a:tailEnd/>
            </a:ln>
          </p:spPr>
        </p:pic>
        <p:pic>
          <p:nvPicPr>
            <p:cNvPr id="8" name="Picture 44"/>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20991" y="1273219"/>
              <a:ext cx="913893" cy="453760"/>
            </a:xfrm>
            <a:prstGeom prst="rect">
              <a:avLst/>
            </a:prstGeom>
            <a:noFill/>
            <a:ln w="9525">
              <a:noFill/>
              <a:miter lim="800000"/>
              <a:headEnd/>
              <a:tailEnd/>
            </a:ln>
          </p:spPr>
        </p:pic>
        <p:pic>
          <p:nvPicPr>
            <p:cNvPr id="20" name="Picture 4"/>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44129" y="3627411"/>
              <a:ext cx="1101214" cy="346595"/>
            </a:xfrm>
            <a:prstGeom prst="rect">
              <a:avLst/>
            </a:prstGeom>
            <a:noFill/>
            <a:ln w="9525">
              <a:noFill/>
              <a:miter lim="800000"/>
              <a:headEnd/>
              <a:tailEnd/>
            </a:ln>
          </p:spPr>
        </p:pic>
        <p:pic>
          <p:nvPicPr>
            <p:cNvPr id="23" name="Picture 6"/>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357341" y="4139842"/>
              <a:ext cx="1052513" cy="564601"/>
            </a:xfrm>
            <a:prstGeom prst="rect">
              <a:avLst/>
            </a:prstGeom>
            <a:noFill/>
            <a:ln w="9525">
              <a:noFill/>
              <a:miter lim="800000"/>
              <a:headEnd/>
              <a:tailEnd/>
            </a:ln>
          </p:spPr>
        </p:pic>
        <p:pic>
          <p:nvPicPr>
            <p:cNvPr id="11" name="Picture 47" descr="ARV 14"/>
            <p:cNvPicPr>
              <a:picLocks noChangeAspect="1" noChangeArrowheads="1"/>
            </p:cNvPicPr>
            <p:nvPr/>
          </p:nvPicPr>
          <p:blipFill>
            <a:blip r:embed="rId11" cstate="print"/>
            <a:stretch>
              <a:fillRect/>
            </a:stretch>
          </p:blipFill>
          <p:spPr bwMode="auto">
            <a:xfrm>
              <a:off x="6683187" y="1870974"/>
              <a:ext cx="448863" cy="495008"/>
            </a:xfrm>
            <a:prstGeom prst="rect">
              <a:avLst/>
            </a:prstGeom>
            <a:noFill/>
            <a:ln>
              <a:noFill/>
            </a:ln>
          </p:spPr>
        </p:pic>
        <p:pic>
          <p:nvPicPr>
            <p:cNvPr id="12" name="Picture 48" descr="ARV 13"/>
            <p:cNvPicPr>
              <a:picLocks noChangeAspect="1" noChangeArrowheads="1"/>
            </p:cNvPicPr>
            <p:nvPr/>
          </p:nvPicPr>
          <p:blipFill>
            <a:blip r:embed="rId12" cstate="print"/>
            <a:stretch>
              <a:fillRect/>
            </a:stretch>
          </p:blipFill>
          <p:spPr bwMode="auto">
            <a:xfrm>
              <a:off x="6040400" y="1842247"/>
              <a:ext cx="488507" cy="524165"/>
            </a:xfrm>
            <a:prstGeom prst="rect">
              <a:avLst/>
            </a:prstGeom>
            <a:noFill/>
            <a:ln>
              <a:noFill/>
            </a:ln>
          </p:spPr>
        </p:pic>
        <p:pic>
          <p:nvPicPr>
            <p:cNvPr id="13" name="Picture 49" descr="ARV 4"/>
            <p:cNvPicPr>
              <a:picLocks noChangeAspect="1" noChangeArrowheads="1"/>
            </p:cNvPicPr>
            <p:nvPr/>
          </p:nvPicPr>
          <p:blipFill>
            <a:blip r:embed="rId13" cstate="print"/>
            <a:stretch>
              <a:fillRect/>
            </a:stretch>
          </p:blipFill>
          <p:spPr bwMode="auto">
            <a:xfrm>
              <a:off x="6893263" y="1295909"/>
              <a:ext cx="790956" cy="388620"/>
            </a:xfrm>
            <a:prstGeom prst="rect">
              <a:avLst/>
            </a:prstGeom>
            <a:noFill/>
            <a:ln>
              <a:noFill/>
            </a:ln>
          </p:spPr>
        </p:pic>
        <p:pic>
          <p:nvPicPr>
            <p:cNvPr id="14" name="Picture 50" descr="ARV 6"/>
            <p:cNvPicPr>
              <a:picLocks noChangeAspect="1" noChangeArrowheads="1"/>
            </p:cNvPicPr>
            <p:nvPr/>
          </p:nvPicPr>
          <p:blipFill>
            <a:blip r:embed="rId14" cstate="print"/>
            <a:stretch>
              <a:fillRect/>
            </a:stretch>
          </p:blipFill>
          <p:spPr bwMode="auto">
            <a:xfrm>
              <a:off x="5973045" y="1285192"/>
              <a:ext cx="717804" cy="452628"/>
            </a:xfrm>
            <a:prstGeom prst="rect">
              <a:avLst/>
            </a:prstGeom>
            <a:noFill/>
            <a:ln>
              <a:noFill/>
            </a:ln>
          </p:spPr>
        </p:pic>
        <p:pic>
          <p:nvPicPr>
            <p:cNvPr id="15" name="Picture 51" descr="ARV 11"/>
            <p:cNvPicPr>
              <a:picLocks noChangeAspect="1" noChangeArrowheads="1"/>
            </p:cNvPicPr>
            <p:nvPr/>
          </p:nvPicPr>
          <p:blipFill>
            <a:blip r:embed="rId15" cstate="print"/>
            <a:stretch>
              <a:fillRect/>
            </a:stretch>
          </p:blipFill>
          <p:spPr bwMode="auto">
            <a:xfrm>
              <a:off x="8280063" y="1855693"/>
              <a:ext cx="366188" cy="509643"/>
            </a:xfrm>
            <a:prstGeom prst="rect">
              <a:avLst/>
            </a:prstGeom>
            <a:noFill/>
            <a:ln>
              <a:noFill/>
            </a:ln>
          </p:spPr>
        </p:pic>
        <p:pic>
          <p:nvPicPr>
            <p:cNvPr id="16" name="Picture 52" descr="ARV 1"/>
            <p:cNvPicPr>
              <a:picLocks noChangeAspect="1" noChangeArrowheads="1"/>
            </p:cNvPicPr>
            <p:nvPr/>
          </p:nvPicPr>
          <p:blipFill>
            <a:blip r:embed="rId16" cstate="print"/>
            <a:stretch>
              <a:fillRect/>
            </a:stretch>
          </p:blipFill>
          <p:spPr bwMode="auto">
            <a:xfrm>
              <a:off x="7790389" y="1842246"/>
              <a:ext cx="371976" cy="523091"/>
            </a:xfrm>
            <a:prstGeom prst="rect">
              <a:avLst/>
            </a:prstGeom>
            <a:noFill/>
            <a:ln>
              <a:noFill/>
            </a:ln>
          </p:spPr>
        </p:pic>
        <p:pic>
          <p:nvPicPr>
            <p:cNvPr id="17" name="Picture 53" descr="ARV 2"/>
            <p:cNvPicPr>
              <a:picLocks noChangeAspect="1" noChangeArrowheads="1"/>
            </p:cNvPicPr>
            <p:nvPr/>
          </p:nvPicPr>
          <p:blipFill>
            <a:blip r:embed="rId17" cstate="print"/>
            <a:stretch>
              <a:fillRect/>
            </a:stretch>
          </p:blipFill>
          <p:spPr bwMode="auto">
            <a:xfrm>
              <a:off x="7261411" y="1855952"/>
              <a:ext cx="362229" cy="509385"/>
            </a:xfrm>
            <a:prstGeom prst="rect">
              <a:avLst/>
            </a:prstGeom>
            <a:noFill/>
            <a:ln>
              <a:noFill/>
            </a:ln>
          </p:spPr>
        </p:pic>
        <p:pic>
          <p:nvPicPr>
            <p:cNvPr id="18" name="Picture 54" descr="ARV 9"/>
            <p:cNvPicPr>
              <a:picLocks noChangeAspect="1" noChangeArrowheads="1"/>
            </p:cNvPicPr>
            <p:nvPr/>
          </p:nvPicPr>
          <p:blipFill>
            <a:blip r:embed="rId18" cstate="print"/>
            <a:stretch>
              <a:fillRect/>
            </a:stretch>
          </p:blipFill>
          <p:spPr bwMode="auto">
            <a:xfrm>
              <a:off x="6145307" y="3042667"/>
              <a:ext cx="976678" cy="421041"/>
            </a:xfrm>
            <a:prstGeom prst="rect">
              <a:avLst/>
            </a:prstGeom>
            <a:noFill/>
            <a:ln>
              <a:noFill/>
            </a:ln>
          </p:spPr>
        </p:pic>
        <p:pic>
          <p:nvPicPr>
            <p:cNvPr id="19" name="Picture 56"/>
            <p:cNvPicPr>
              <a:picLocks noChangeAspect="1" noChangeArrowheads="1"/>
            </p:cNvPicPr>
            <p:nvPr/>
          </p:nvPicPr>
          <p:blipFill>
            <a:blip r:embed="rId19" cstate="print"/>
            <a:stretch>
              <a:fillRect/>
            </a:stretch>
          </p:blipFill>
          <p:spPr bwMode="auto">
            <a:xfrm>
              <a:off x="6106147" y="2497384"/>
              <a:ext cx="1074582" cy="391803"/>
            </a:xfrm>
            <a:prstGeom prst="rect">
              <a:avLst/>
            </a:prstGeom>
            <a:noFill/>
            <a:ln>
              <a:noFill/>
            </a:ln>
          </p:spPr>
        </p:pic>
        <p:pic>
          <p:nvPicPr>
            <p:cNvPr id="21" name="Picture 22" descr="IMAGE_434.jpg"/>
            <p:cNvPicPr>
              <a:picLocks noChangeAspect="1"/>
            </p:cNvPicPr>
            <p:nvPr/>
          </p:nvPicPr>
          <p:blipFill>
            <a:blip r:embed="rId20" cstate="print"/>
            <a:srcRect l="30943" t="11779" r="33763" b="12341"/>
            <a:stretch>
              <a:fillRect/>
            </a:stretch>
          </p:blipFill>
          <p:spPr bwMode="auto">
            <a:xfrm>
              <a:off x="6297101" y="4101352"/>
              <a:ext cx="372640" cy="600132"/>
            </a:xfrm>
            <a:prstGeom prst="rect">
              <a:avLst/>
            </a:prstGeom>
            <a:noFill/>
            <a:ln>
              <a:noFill/>
            </a:ln>
          </p:spPr>
        </p:pic>
        <p:pic>
          <p:nvPicPr>
            <p:cNvPr id="22" name="Picture 23" descr="IMAGE_433.jpg"/>
            <p:cNvPicPr>
              <a:picLocks noChangeAspect="1"/>
            </p:cNvPicPr>
            <p:nvPr/>
          </p:nvPicPr>
          <p:blipFill>
            <a:blip r:embed="rId21" cstate="print"/>
            <a:srcRect l="6354" t="29306" r="3229" b="36250"/>
            <a:stretch>
              <a:fillRect/>
            </a:stretch>
          </p:blipFill>
          <p:spPr bwMode="auto">
            <a:xfrm>
              <a:off x="6140161" y="3576918"/>
              <a:ext cx="1583946" cy="412701"/>
            </a:xfrm>
            <a:prstGeom prst="rect">
              <a:avLst/>
            </a:prstGeom>
            <a:ln>
              <a:noFill/>
            </a:ln>
            <a:effectLst>
              <a:outerShdw blurRad="50800" dist="38100" dir="2700000" algn="tl" rotWithShape="0">
                <a:prstClr val="black">
                  <a:alpha val="40000"/>
                </a:prstClr>
              </a:outerShdw>
            </a:effectLst>
          </p:spPr>
        </p:pic>
        <p:pic>
          <p:nvPicPr>
            <p:cNvPr id="24" name="Picture 24" descr="Cycloserine.JPG"/>
            <p:cNvPicPr>
              <a:picLocks noChangeAspect="1"/>
            </p:cNvPicPr>
            <p:nvPr/>
          </p:nvPicPr>
          <p:blipFill>
            <a:blip r:embed="rId22" cstate="print"/>
            <a:srcRect l="23777" r="28364"/>
            <a:stretch>
              <a:fillRect/>
            </a:stretch>
          </p:blipFill>
          <p:spPr bwMode="auto">
            <a:xfrm>
              <a:off x="7086599" y="4106546"/>
              <a:ext cx="416859" cy="654544"/>
            </a:xfrm>
            <a:prstGeom prst="rect">
              <a:avLst/>
            </a:prstGeom>
            <a:noFill/>
            <a:ln>
              <a:noFill/>
            </a:ln>
          </p:spPr>
        </p:pic>
        <p:graphicFrame>
          <p:nvGraphicFramePr>
            <p:cNvPr id="25" name="Object 2"/>
            <p:cNvGraphicFramePr>
              <a:graphicFrameLocks noChangeAspect="1"/>
            </p:cNvGraphicFramePr>
            <p:nvPr/>
          </p:nvGraphicFramePr>
          <p:xfrm>
            <a:off x="7318970" y="2501410"/>
            <a:ext cx="1403350" cy="329351"/>
          </p:xfrm>
          <a:graphic>
            <a:graphicData uri="http://schemas.openxmlformats.org/presentationml/2006/ole">
              <p:oleObj spid="_x0000_s31746" r:id="rId23" imgW="885949" imgH="228571" progId="">
                <p:embed/>
              </p:oleObj>
            </a:graphicData>
          </a:graphic>
        </p:graphicFrame>
        <p:pic>
          <p:nvPicPr>
            <p:cNvPr id="26" name="logo" descr="Bayer Group">
              <a:hlinkClick r:id="rId24"/>
            </p:cNvPr>
            <p:cNvPicPr/>
            <p:nvPr/>
          </p:nvPicPr>
          <p:blipFill>
            <a:blip r:embed="rId25" cstate="print">
              <a:clrChange>
                <a:clrFrom>
                  <a:srgbClr val="000000"/>
                </a:clrFrom>
                <a:clrTo>
                  <a:srgbClr val="000000">
                    <a:alpha val="0"/>
                  </a:srgbClr>
                </a:clrTo>
              </a:clrChange>
            </a:blip>
            <a:srcRect/>
            <a:stretch>
              <a:fillRect/>
            </a:stretch>
          </p:blipFill>
          <p:spPr bwMode="auto">
            <a:xfrm>
              <a:off x="562280" y="4839997"/>
              <a:ext cx="638175" cy="638175"/>
            </a:xfrm>
            <a:prstGeom prst="rect">
              <a:avLst/>
            </a:prstGeom>
            <a:noFill/>
            <a:ln w="9525">
              <a:noFill/>
              <a:miter lim="800000"/>
              <a:headEnd/>
              <a:tailEnd/>
            </a:ln>
          </p:spPr>
        </p:pic>
        <p:pic>
          <p:nvPicPr>
            <p:cNvPr id="27" name="t54968447" descr="http://photos3.fotosearch.com/bthumb/CSP/CSP298/k2981847.jpg"/>
            <p:cNvPicPr/>
            <p:nvPr/>
          </p:nvPicPr>
          <p:blipFill>
            <a:blip r:embed="rId26" cstate="print"/>
            <a:srcRect l="5740" r="11423"/>
            <a:stretch>
              <a:fillRect/>
            </a:stretch>
          </p:blipFill>
          <p:spPr bwMode="auto">
            <a:xfrm>
              <a:off x="6521823" y="4854389"/>
              <a:ext cx="618564" cy="561742"/>
            </a:xfrm>
            <a:prstGeom prst="rect">
              <a:avLst/>
            </a:prstGeom>
            <a:noFill/>
            <a:ln>
              <a:noFill/>
            </a:ln>
          </p:spPr>
        </p:pic>
        <p:pic>
          <p:nvPicPr>
            <p:cNvPr id="28" name="Picture 27" descr="Prestige Brands, Inc."/>
            <p:cNvPicPr/>
            <p:nvPr/>
          </p:nvPicPr>
          <p:blipFill>
            <a:blip r:embed="rId27" cstate="print">
              <a:clrChange>
                <a:clrFrom>
                  <a:srgbClr val="FFCCCC"/>
                </a:clrFrom>
                <a:clrTo>
                  <a:srgbClr val="FFCCCC">
                    <a:alpha val="0"/>
                  </a:srgbClr>
                </a:clrTo>
              </a:clrChange>
            </a:blip>
            <a:srcRect/>
            <a:stretch>
              <a:fillRect/>
            </a:stretch>
          </p:blipFill>
          <p:spPr bwMode="auto">
            <a:xfrm>
              <a:off x="366109" y="5812284"/>
              <a:ext cx="992634" cy="380144"/>
            </a:xfrm>
            <a:prstGeom prst="rect">
              <a:avLst/>
            </a:prstGeom>
            <a:noFill/>
            <a:ln w="9525">
              <a:noFill/>
              <a:miter lim="800000"/>
              <a:headEnd/>
              <a:tailEnd/>
            </a:ln>
          </p:spPr>
        </p:pic>
        <p:pic>
          <p:nvPicPr>
            <p:cNvPr id="29" name="Picture 28" descr="Eye Care"/>
            <p:cNvPicPr/>
            <p:nvPr/>
          </p:nvPicPr>
          <p:blipFill>
            <a:blip r:embed="rId28" cstate="print"/>
            <a:srcRect b="16597"/>
            <a:stretch>
              <a:fillRect/>
            </a:stretch>
          </p:blipFill>
          <p:spPr bwMode="auto">
            <a:xfrm>
              <a:off x="6050640" y="5596146"/>
              <a:ext cx="1691640" cy="818101"/>
            </a:xfrm>
            <a:prstGeom prst="rect">
              <a:avLst/>
            </a:prstGeom>
            <a:noFill/>
            <a:ln>
              <a:noFill/>
            </a:ln>
          </p:spPr>
        </p:pic>
      </p:grpSp>
      <p:sp>
        <p:nvSpPr>
          <p:cNvPr id="30" name="Title 29"/>
          <p:cNvSpPr>
            <a:spLocks noGrp="1"/>
          </p:cNvSpPr>
          <p:nvPr>
            <p:ph type="title"/>
          </p:nvPr>
        </p:nvSpPr>
        <p:spPr>
          <a:xfrm>
            <a:off x="-1" y="134471"/>
            <a:ext cx="9142413" cy="484094"/>
          </a:xfrm>
        </p:spPr>
        <p:txBody>
          <a:bodyPr/>
          <a:lstStyle/>
          <a:p>
            <a:r>
              <a:rPr lang="en-ZA" dirty="0" smtClean="0"/>
              <a:t>Strategic Manufacturing Partnerships</a:t>
            </a:r>
            <a:endParaRPr lang="en-ZA" dirty="0"/>
          </a:p>
        </p:txBody>
      </p:sp>
      <p:sp>
        <p:nvSpPr>
          <p:cNvPr id="31" name="Rectangle 6"/>
          <p:cNvSpPr txBox="1">
            <a:spLocks noChangeArrowheads="1"/>
          </p:cNvSpPr>
          <p:nvPr/>
        </p:nvSpPr>
        <p:spPr>
          <a:xfrm>
            <a:off x="43777" y="6543760"/>
            <a:ext cx="400723" cy="337929"/>
          </a:xfrm>
          <a:prstGeom prst="rect">
            <a:avLst/>
          </a:prstGeom>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7783953-E3DF-486A-9F96-AD152B56482E}" type="slidenum">
              <a:rPr kumimoji="0" lang="en-GB" sz="1200" b="1" i="0" u="none" strike="noStrike" kern="1200" cap="none" spc="0" normalizeH="0" baseline="0" noProof="0" smtClean="0">
                <a:ln>
                  <a:noFill/>
                </a:ln>
                <a:solidFill>
                  <a:schemeClr val="bg1">
                    <a:lumMod val="50000"/>
                  </a:schemeClr>
                </a:solidFill>
                <a:effectLst/>
                <a:uLnTx/>
                <a:uFillTx/>
                <a:latin typeface="+mj-lt"/>
                <a:ea typeface="+mn-ea"/>
                <a:cs typeface="Segoe UI"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GB" sz="1200" b="1" i="0" u="none" strike="noStrike" kern="1200" cap="none" spc="0" normalizeH="0" baseline="0" noProof="0" dirty="0">
              <a:ln>
                <a:noFill/>
              </a:ln>
              <a:solidFill>
                <a:schemeClr val="bg1">
                  <a:lumMod val="50000"/>
                </a:schemeClr>
              </a:solidFill>
              <a:effectLst/>
              <a:uLnTx/>
              <a:uFillTx/>
              <a:latin typeface="+mj-lt"/>
              <a:ea typeface="+mn-ea"/>
              <a:cs typeface="Segoe UI" pitchFamily="34" charset="0"/>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0" y="255494"/>
            <a:ext cx="9144000" cy="536669"/>
          </a:xfrm>
        </p:spPr>
        <p:txBody>
          <a:bodyPr/>
          <a:lstStyle/>
          <a:p>
            <a:r>
              <a:rPr lang="en-ZA" sz="2200" dirty="0" smtClean="0"/>
              <a:t>Aerial view of Aspen’s Global Manufacturing Base in Port Elizabeth</a:t>
            </a:r>
            <a:endParaRPr lang="en-ZA" sz="2200" dirty="0"/>
          </a:p>
        </p:txBody>
      </p:sp>
      <p:grpSp>
        <p:nvGrpSpPr>
          <p:cNvPr id="38" name="Group 37"/>
          <p:cNvGrpSpPr/>
          <p:nvPr/>
        </p:nvGrpSpPr>
        <p:grpSpPr>
          <a:xfrm>
            <a:off x="766484" y="981635"/>
            <a:ext cx="7570694" cy="5378824"/>
            <a:chOff x="1317812" y="1331259"/>
            <a:chExt cx="7073153" cy="5029200"/>
          </a:xfrm>
        </p:grpSpPr>
        <p:pic>
          <p:nvPicPr>
            <p:cNvPr id="28" name="Picture 10" descr="09034044"/>
            <p:cNvPicPr>
              <a:picLocks noChangeAspect="1" noChangeArrowheads="1"/>
            </p:cNvPicPr>
            <p:nvPr/>
          </p:nvPicPr>
          <p:blipFill>
            <a:blip r:embed="rId2" cstate="print">
              <a:lum bright="20000"/>
            </a:blip>
            <a:srcRect l="9606" t="4585" r="2282" b="4149"/>
            <a:stretch>
              <a:fillRect/>
            </a:stretch>
          </p:blipFill>
          <p:spPr bwMode="auto">
            <a:xfrm>
              <a:off x="1317812" y="1331259"/>
              <a:ext cx="7073153" cy="5029200"/>
            </a:xfrm>
            <a:prstGeom prst="rect">
              <a:avLst/>
            </a:prstGeom>
            <a:ln>
              <a:noFill/>
            </a:ln>
            <a:effectLst>
              <a:softEdge rad="112500"/>
            </a:effectLst>
          </p:spPr>
        </p:pic>
        <p:sp>
          <p:nvSpPr>
            <p:cNvPr id="29" name="Oval 23"/>
            <p:cNvSpPr>
              <a:spLocks noChangeArrowheads="1"/>
            </p:cNvSpPr>
            <p:nvPr/>
          </p:nvSpPr>
          <p:spPr bwMode="auto">
            <a:xfrm>
              <a:off x="4613929" y="1523348"/>
              <a:ext cx="2254250" cy="360362"/>
            </a:xfrm>
            <a:prstGeom prst="ellipse">
              <a:avLst/>
            </a:prstGeom>
            <a:ln w="3175">
              <a:noFill/>
              <a:headEnd/>
              <a:tailEnd/>
            </a:ln>
          </p:spPr>
          <p:style>
            <a:lnRef idx="3">
              <a:schemeClr val="lt1"/>
            </a:lnRef>
            <a:fillRef idx="1">
              <a:schemeClr val="accent2"/>
            </a:fillRef>
            <a:effectRef idx="1">
              <a:schemeClr val="accent2"/>
            </a:effectRef>
            <a:fontRef idx="minor">
              <a:schemeClr val="lt1"/>
            </a:fontRef>
          </p:style>
          <p:txBody>
            <a:bodyPr wrap="none" lIns="91429" tIns="45715" rIns="91429" bIns="45715" anchor="ctr"/>
            <a:lstStyle/>
            <a:p>
              <a:pPr algn="ctr">
                <a:defRPr/>
              </a:pPr>
              <a:r>
                <a:rPr lang="en-ZA" sz="1100" b="1" dirty="0">
                  <a:latin typeface="Century Gothic" pitchFamily="34" charset="0"/>
                  <a:cs typeface="Arial" charset="0"/>
                </a:rPr>
                <a:t>UNIT 3 : General Facility</a:t>
              </a:r>
              <a:endParaRPr lang="en-US" sz="1100" b="1" dirty="0">
                <a:latin typeface="Century Gothic" pitchFamily="34" charset="0"/>
                <a:cs typeface="Arial" charset="0"/>
              </a:endParaRPr>
            </a:p>
          </p:txBody>
        </p:sp>
        <p:sp>
          <p:nvSpPr>
            <p:cNvPr id="30" name="Oval 23"/>
            <p:cNvSpPr>
              <a:spLocks noChangeArrowheads="1"/>
            </p:cNvSpPr>
            <p:nvPr/>
          </p:nvSpPr>
          <p:spPr bwMode="auto">
            <a:xfrm>
              <a:off x="6318904" y="1951973"/>
              <a:ext cx="1484312" cy="360362"/>
            </a:xfrm>
            <a:prstGeom prst="ellipse">
              <a:avLst/>
            </a:prstGeom>
            <a:ln w="3175">
              <a:noFill/>
              <a:headEnd/>
              <a:tailEnd/>
            </a:ln>
          </p:spPr>
          <p:style>
            <a:lnRef idx="3">
              <a:schemeClr val="lt1"/>
            </a:lnRef>
            <a:fillRef idx="1">
              <a:schemeClr val="accent2"/>
            </a:fillRef>
            <a:effectRef idx="1">
              <a:schemeClr val="accent2"/>
            </a:effectRef>
            <a:fontRef idx="minor">
              <a:schemeClr val="lt1"/>
            </a:fontRef>
          </p:style>
          <p:txBody>
            <a:bodyPr wrap="none" lIns="91429" tIns="45715" rIns="91429" bIns="45715" anchor="ctr"/>
            <a:lstStyle/>
            <a:p>
              <a:pPr algn="ctr" defTabSz="912813">
                <a:defRPr/>
              </a:pPr>
              <a:r>
                <a:rPr lang="en-ZA" sz="1100" b="1" dirty="0">
                  <a:latin typeface="Century Gothic" pitchFamily="34" charset="0"/>
                  <a:cs typeface="Arial" charset="0"/>
                </a:rPr>
                <a:t>UNIT 2 : Oral </a:t>
              </a:r>
              <a:r>
                <a:rPr lang="en-ZA" sz="1100" b="1" dirty="0" smtClean="0">
                  <a:latin typeface="Century Gothic" pitchFamily="34" charset="0"/>
                  <a:cs typeface="Arial" charset="0"/>
                </a:rPr>
                <a:t>Solids</a:t>
              </a:r>
              <a:endParaRPr lang="en-US" sz="1100" b="1" dirty="0">
                <a:latin typeface="Century Gothic" pitchFamily="34" charset="0"/>
                <a:cs typeface="Arial" charset="0"/>
              </a:endParaRPr>
            </a:p>
          </p:txBody>
        </p:sp>
        <p:sp>
          <p:nvSpPr>
            <p:cNvPr id="31" name="Oval 23"/>
            <p:cNvSpPr>
              <a:spLocks noChangeArrowheads="1"/>
            </p:cNvSpPr>
            <p:nvPr/>
          </p:nvSpPr>
          <p:spPr bwMode="auto">
            <a:xfrm>
              <a:off x="1753254" y="3686196"/>
              <a:ext cx="1831975" cy="588362"/>
            </a:xfrm>
            <a:prstGeom prst="ellipse">
              <a:avLst/>
            </a:prstGeom>
            <a:ln w="3175">
              <a:noFill/>
              <a:headEnd/>
              <a:tailEnd/>
            </a:ln>
          </p:spPr>
          <p:style>
            <a:lnRef idx="3">
              <a:schemeClr val="lt1"/>
            </a:lnRef>
            <a:fillRef idx="1">
              <a:schemeClr val="accent2"/>
            </a:fillRef>
            <a:effectRef idx="1">
              <a:schemeClr val="accent2"/>
            </a:effectRef>
            <a:fontRef idx="minor">
              <a:schemeClr val="lt1"/>
            </a:fontRef>
          </p:style>
          <p:txBody>
            <a:bodyPr wrap="none" lIns="91429" tIns="45715" rIns="91429" bIns="45715" anchor="ctr"/>
            <a:lstStyle/>
            <a:p>
              <a:pPr algn="ctr">
                <a:defRPr/>
              </a:pPr>
              <a:r>
                <a:rPr lang="en-ZA" sz="1100" b="1" dirty="0" smtClean="0">
                  <a:latin typeface="Century Gothic" pitchFamily="34" charset="0"/>
                  <a:cs typeface="Arial" charset="0"/>
                </a:rPr>
                <a:t>Sterile</a:t>
              </a:r>
              <a:r>
                <a:rPr lang="en-ZA" sz="1100" b="1" dirty="0" smtClean="0">
                  <a:solidFill>
                    <a:schemeClr val="bg1"/>
                  </a:solidFill>
                  <a:latin typeface="Century Gothic" pitchFamily="34" charset="0"/>
                  <a:cs typeface="Arial" charset="0"/>
                </a:rPr>
                <a:t> Lyophillisation</a:t>
              </a:r>
            </a:p>
            <a:p>
              <a:pPr algn="ctr">
                <a:defRPr/>
              </a:pPr>
              <a:r>
                <a:rPr lang="en-ZA" sz="1100" b="1" dirty="0" smtClean="0">
                  <a:solidFill>
                    <a:schemeClr val="bg1"/>
                  </a:solidFill>
                  <a:latin typeface="Century Gothic" pitchFamily="34" charset="0"/>
                  <a:cs typeface="Arial" charset="0"/>
                </a:rPr>
                <a:t>&amp;</a:t>
              </a:r>
            </a:p>
            <a:p>
              <a:pPr algn="ctr">
                <a:defRPr/>
              </a:pPr>
              <a:r>
                <a:rPr lang="en-ZA" sz="1100" b="1" dirty="0" smtClean="0">
                  <a:solidFill>
                    <a:schemeClr val="bg1"/>
                  </a:solidFill>
                  <a:latin typeface="Century Gothic" pitchFamily="34" charset="0"/>
                  <a:cs typeface="Arial" charset="0"/>
                </a:rPr>
                <a:t>Eye drop Facility</a:t>
              </a:r>
              <a:endParaRPr lang="en-US" sz="1100" b="1" dirty="0">
                <a:solidFill>
                  <a:schemeClr val="bg1"/>
                </a:solidFill>
                <a:latin typeface="Century Gothic" pitchFamily="34" charset="0"/>
                <a:cs typeface="Arial" charset="0"/>
              </a:endParaRPr>
            </a:p>
          </p:txBody>
        </p:sp>
        <p:sp>
          <p:nvSpPr>
            <p:cNvPr id="32" name="Oval 23"/>
            <p:cNvSpPr>
              <a:spLocks noChangeArrowheads="1"/>
            </p:cNvSpPr>
            <p:nvPr/>
          </p:nvSpPr>
          <p:spPr bwMode="auto">
            <a:xfrm>
              <a:off x="5209241" y="2871135"/>
              <a:ext cx="1409700" cy="360363"/>
            </a:xfrm>
            <a:prstGeom prst="ellipse">
              <a:avLst/>
            </a:prstGeom>
            <a:ln w="3175">
              <a:noFill/>
              <a:headEnd/>
              <a:tailEnd/>
            </a:ln>
          </p:spPr>
          <p:style>
            <a:lnRef idx="3">
              <a:schemeClr val="lt1"/>
            </a:lnRef>
            <a:fillRef idx="1">
              <a:schemeClr val="accent2"/>
            </a:fillRef>
            <a:effectRef idx="1">
              <a:schemeClr val="accent2"/>
            </a:effectRef>
            <a:fontRef idx="minor">
              <a:schemeClr val="lt1"/>
            </a:fontRef>
          </p:style>
          <p:txBody>
            <a:bodyPr wrap="none" lIns="91429" tIns="45715" rIns="91429" bIns="45715" anchor="ctr"/>
            <a:lstStyle/>
            <a:p>
              <a:pPr algn="ctr" defTabSz="912813">
                <a:defRPr/>
              </a:pPr>
              <a:r>
                <a:rPr lang="en-ZA" sz="1100" b="1" dirty="0">
                  <a:latin typeface="Century Gothic" pitchFamily="34" charset="0"/>
                  <a:cs typeface="Arial" charset="0"/>
                </a:rPr>
                <a:t>UNIT 1 : Oral </a:t>
              </a:r>
              <a:r>
                <a:rPr lang="en-ZA" sz="1100" b="1" dirty="0" smtClean="0">
                  <a:latin typeface="Century Gothic" pitchFamily="34" charset="0"/>
                  <a:cs typeface="Arial" charset="0"/>
                </a:rPr>
                <a:t>Solids</a:t>
              </a:r>
              <a:endParaRPr lang="en-US" sz="1100" b="1" dirty="0">
                <a:latin typeface="Century Gothic" pitchFamily="34" charset="0"/>
                <a:cs typeface="Arial" charset="0"/>
              </a:endParaRPr>
            </a:p>
          </p:txBody>
        </p:sp>
        <p:sp>
          <p:nvSpPr>
            <p:cNvPr id="33" name="Oval 23"/>
            <p:cNvSpPr>
              <a:spLocks noChangeArrowheads="1"/>
            </p:cNvSpPr>
            <p:nvPr/>
          </p:nvSpPr>
          <p:spPr bwMode="auto">
            <a:xfrm>
              <a:off x="2970866" y="1528110"/>
              <a:ext cx="1181100" cy="360363"/>
            </a:xfrm>
            <a:prstGeom prst="ellipse">
              <a:avLst/>
            </a:prstGeom>
            <a:ln w="3175">
              <a:noFill/>
              <a:headEnd/>
              <a:tailEnd/>
            </a:ln>
          </p:spPr>
          <p:style>
            <a:lnRef idx="3">
              <a:schemeClr val="lt1"/>
            </a:lnRef>
            <a:fillRef idx="1">
              <a:schemeClr val="accent2"/>
            </a:fillRef>
            <a:effectRef idx="1">
              <a:schemeClr val="accent2"/>
            </a:effectRef>
            <a:fontRef idx="minor">
              <a:schemeClr val="lt1"/>
            </a:fontRef>
          </p:style>
          <p:txBody>
            <a:bodyPr wrap="none" lIns="91429" tIns="45715" rIns="91429" bIns="45715" anchor="ctr"/>
            <a:lstStyle/>
            <a:p>
              <a:pPr algn="ctr" defTabSz="914290" fontAlgn="auto">
                <a:spcBef>
                  <a:spcPts val="0"/>
                </a:spcBef>
                <a:spcAft>
                  <a:spcPts val="0"/>
                </a:spcAft>
                <a:defRPr/>
              </a:pPr>
              <a:r>
                <a:rPr lang="en-ZA" sz="1100" b="1" dirty="0">
                  <a:latin typeface="Century Gothic" pitchFamily="34" charset="0"/>
                  <a:cs typeface="Arial" pitchFamily="34" charset="0"/>
                </a:rPr>
                <a:t>Technical Centre</a:t>
              </a:r>
              <a:endParaRPr lang="en-US" sz="1100" b="1" dirty="0">
                <a:latin typeface="Century Gothic" pitchFamily="34" charset="0"/>
                <a:cs typeface="Arial" pitchFamily="34" charset="0"/>
              </a:endParaRPr>
            </a:p>
          </p:txBody>
        </p:sp>
        <p:sp>
          <p:nvSpPr>
            <p:cNvPr id="34" name="Oval 23"/>
            <p:cNvSpPr>
              <a:spLocks noChangeArrowheads="1"/>
            </p:cNvSpPr>
            <p:nvPr/>
          </p:nvSpPr>
          <p:spPr bwMode="auto">
            <a:xfrm>
              <a:off x="6393516" y="3498198"/>
              <a:ext cx="1916113" cy="360362"/>
            </a:xfrm>
            <a:prstGeom prst="ellipse">
              <a:avLst/>
            </a:prstGeom>
            <a:ln w="3175">
              <a:noFill/>
              <a:headEnd/>
              <a:tailEnd/>
            </a:ln>
          </p:spPr>
          <p:style>
            <a:lnRef idx="3">
              <a:schemeClr val="lt1"/>
            </a:lnRef>
            <a:fillRef idx="1">
              <a:schemeClr val="accent2"/>
            </a:fillRef>
            <a:effectRef idx="1">
              <a:schemeClr val="accent2"/>
            </a:effectRef>
            <a:fontRef idx="minor">
              <a:schemeClr val="lt1"/>
            </a:fontRef>
          </p:style>
          <p:txBody>
            <a:bodyPr wrap="none" lIns="91429" tIns="45715" rIns="91429" bIns="45715" anchor="ctr"/>
            <a:lstStyle/>
            <a:p>
              <a:pPr algn="ctr" defTabSz="912813">
                <a:defRPr/>
              </a:pPr>
              <a:r>
                <a:rPr lang="en-ZA" sz="1100" b="1" dirty="0">
                  <a:latin typeface="Century Gothic" pitchFamily="34" charset="0"/>
                  <a:cs typeface="Arial" charset="0"/>
                </a:rPr>
                <a:t>UNIT 1 : </a:t>
              </a:r>
              <a:r>
                <a:rPr lang="en-ZA" sz="1100" b="1" dirty="0" smtClean="0">
                  <a:latin typeface="Century Gothic" pitchFamily="34" charset="0"/>
                  <a:cs typeface="Arial" charset="0"/>
                </a:rPr>
                <a:t>Bottling Plant</a:t>
              </a:r>
              <a:endParaRPr lang="en-US" sz="1100" b="1" dirty="0">
                <a:latin typeface="Century Gothic" pitchFamily="34" charset="0"/>
                <a:cs typeface="Arial" charset="0"/>
              </a:endParaRPr>
            </a:p>
          </p:txBody>
        </p:sp>
        <p:sp>
          <p:nvSpPr>
            <p:cNvPr id="35" name="Oval 23"/>
            <p:cNvSpPr>
              <a:spLocks noChangeArrowheads="1"/>
            </p:cNvSpPr>
            <p:nvPr/>
          </p:nvSpPr>
          <p:spPr bwMode="auto">
            <a:xfrm>
              <a:off x="3458229" y="4380848"/>
              <a:ext cx="1400175" cy="360362"/>
            </a:xfrm>
            <a:prstGeom prst="ellipse">
              <a:avLst/>
            </a:prstGeom>
            <a:ln w="3175">
              <a:noFill/>
              <a:headEnd/>
              <a:tailEnd/>
            </a:ln>
          </p:spPr>
          <p:style>
            <a:lnRef idx="3">
              <a:schemeClr val="lt1"/>
            </a:lnRef>
            <a:fillRef idx="1">
              <a:schemeClr val="accent2"/>
            </a:fillRef>
            <a:effectRef idx="1">
              <a:schemeClr val="accent2"/>
            </a:effectRef>
            <a:fontRef idx="minor">
              <a:schemeClr val="lt1"/>
            </a:fontRef>
          </p:style>
          <p:txBody>
            <a:bodyPr wrap="none" lIns="91429" tIns="45715" rIns="91429" bIns="45715" anchor="ctr"/>
            <a:lstStyle/>
            <a:p>
              <a:pPr algn="ctr">
                <a:defRPr/>
              </a:pPr>
              <a:r>
                <a:rPr lang="en-ZA" sz="1100" b="1" dirty="0" smtClean="0">
                  <a:latin typeface="Century Gothic" pitchFamily="34" charset="0"/>
                  <a:cs typeface="Arial" charset="0"/>
                </a:rPr>
                <a:t>Sterile Warehouse</a:t>
              </a:r>
              <a:endParaRPr lang="en-US" sz="1100" b="1" dirty="0">
                <a:latin typeface="Century Gothic" pitchFamily="34" charset="0"/>
                <a:cs typeface="Arial" charset="0"/>
              </a:endParaRPr>
            </a:p>
          </p:txBody>
        </p:sp>
        <p:sp>
          <p:nvSpPr>
            <p:cNvPr id="36" name="Oval 23"/>
            <p:cNvSpPr>
              <a:spLocks noChangeArrowheads="1"/>
            </p:cNvSpPr>
            <p:nvPr/>
          </p:nvSpPr>
          <p:spPr bwMode="auto">
            <a:xfrm>
              <a:off x="6684029" y="2594910"/>
              <a:ext cx="1409700" cy="360363"/>
            </a:xfrm>
            <a:prstGeom prst="ellipse">
              <a:avLst/>
            </a:prstGeom>
            <a:ln w="3175">
              <a:noFill/>
              <a:headEnd/>
              <a:tailEnd/>
            </a:ln>
          </p:spPr>
          <p:style>
            <a:lnRef idx="3">
              <a:schemeClr val="lt1"/>
            </a:lnRef>
            <a:fillRef idx="1">
              <a:schemeClr val="accent2"/>
            </a:fillRef>
            <a:effectRef idx="1">
              <a:schemeClr val="accent2"/>
            </a:effectRef>
            <a:fontRef idx="minor">
              <a:schemeClr val="lt1"/>
            </a:fontRef>
          </p:style>
          <p:txBody>
            <a:bodyPr wrap="none" lIns="91429" tIns="45715" rIns="91429" bIns="45715" anchor="ctr"/>
            <a:lstStyle/>
            <a:p>
              <a:pPr algn="ctr" defTabSz="912813">
                <a:defRPr/>
              </a:pPr>
              <a:r>
                <a:rPr lang="en-ZA" sz="1100" b="1" dirty="0">
                  <a:latin typeface="Century Gothic" pitchFamily="34" charset="0"/>
                  <a:cs typeface="Arial" charset="0"/>
                </a:rPr>
                <a:t>UNIT 1 : Packing</a:t>
              </a:r>
              <a:endParaRPr lang="en-US" sz="1100" b="1" dirty="0">
                <a:latin typeface="Century Gothic" pitchFamily="34" charset="0"/>
                <a:cs typeface="Arial" charset="0"/>
              </a:endParaRPr>
            </a:p>
          </p:txBody>
        </p:sp>
      </p:gr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55494"/>
            <a:ext cx="9144000" cy="536669"/>
          </a:xfrm>
        </p:spPr>
        <p:txBody>
          <a:bodyPr/>
          <a:lstStyle/>
          <a:p>
            <a:r>
              <a:rPr lang="en-ZA" dirty="0" smtClean="0"/>
              <a:t>Regulatory Authorities Relevant to South African Operations</a:t>
            </a:r>
            <a:endParaRPr lang="en-ZA" dirty="0"/>
          </a:p>
        </p:txBody>
      </p:sp>
      <p:graphicFrame>
        <p:nvGraphicFramePr>
          <p:cNvPr id="4" name="Table 3"/>
          <p:cNvGraphicFramePr>
            <a:graphicFrameLocks noGrp="1"/>
          </p:cNvGraphicFramePr>
          <p:nvPr/>
        </p:nvGraphicFramePr>
        <p:xfrm>
          <a:off x="157743" y="2279130"/>
          <a:ext cx="8817376" cy="3261058"/>
        </p:xfrm>
        <a:graphic>
          <a:graphicData uri="http://schemas.openxmlformats.org/drawingml/2006/table">
            <a:tbl>
              <a:tblPr firstRow="1" bandRow="1">
                <a:tableStyleId>{5C22544A-7EE6-4342-B048-85BDC9FD1C3A}</a:tableStyleId>
              </a:tblPr>
              <a:tblGrid>
                <a:gridCol w="960755"/>
                <a:gridCol w="1263316"/>
                <a:gridCol w="1371600"/>
                <a:gridCol w="697832"/>
                <a:gridCol w="770021"/>
                <a:gridCol w="1010652"/>
                <a:gridCol w="974558"/>
                <a:gridCol w="890337"/>
                <a:gridCol w="878305"/>
              </a:tblGrid>
              <a:tr h="384112">
                <a:tc>
                  <a:txBody>
                    <a:bodyPr/>
                    <a:lstStyle/>
                    <a:p>
                      <a:pPr algn="ctr"/>
                      <a:r>
                        <a:rPr lang="en-ZA" sz="1000" dirty="0" smtClean="0"/>
                        <a:t>Regulatory</a:t>
                      </a:r>
                    </a:p>
                    <a:p>
                      <a:pPr algn="ctr"/>
                      <a:r>
                        <a:rPr lang="en-ZA" sz="1000" dirty="0" smtClean="0"/>
                        <a:t>Authority</a:t>
                      </a:r>
                      <a:endParaRPr lang="en-ZA" sz="1000" dirty="0"/>
                    </a:p>
                  </a:txBody>
                  <a:tcPr/>
                </a:tc>
                <a:tc>
                  <a:txBody>
                    <a:bodyPr/>
                    <a:lstStyle/>
                    <a:p>
                      <a:pPr algn="ctr"/>
                      <a:r>
                        <a:rPr lang="en-ZA" sz="1000" dirty="0" smtClean="0"/>
                        <a:t>Unit 1</a:t>
                      </a:r>
                      <a:endParaRPr lang="en-ZA" sz="1000" dirty="0"/>
                    </a:p>
                  </a:txBody>
                  <a:tcPr/>
                </a:tc>
                <a:tc>
                  <a:txBody>
                    <a:bodyPr/>
                    <a:lstStyle/>
                    <a:p>
                      <a:pPr algn="ctr"/>
                      <a:r>
                        <a:rPr lang="en-ZA" sz="1000" dirty="0" smtClean="0"/>
                        <a:t>Unit 2</a:t>
                      </a:r>
                      <a:endParaRPr lang="en-ZA" sz="1000" dirty="0"/>
                    </a:p>
                  </a:txBody>
                  <a:tcPr/>
                </a:tc>
                <a:tc>
                  <a:txBody>
                    <a:bodyPr/>
                    <a:lstStyle/>
                    <a:p>
                      <a:pPr algn="ctr"/>
                      <a:r>
                        <a:rPr lang="en-ZA" sz="1000" dirty="0" smtClean="0"/>
                        <a:t>Unit 3</a:t>
                      </a:r>
                      <a:endParaRPr lang="en-ZA" sz="1000" dirty="0"/>
                    </a:p>
                  </a:txBody>
                  <a:tcPr/>
                </a:tc>
                <a:tc>
                  <a:txBody>
                    <a:bodyPr/>
                    <a:lstStyle/>
                    <a:p>
                      <a:pPr algn="ctr"/>
                      <a:r>
                        <a:rPr lang="en-ZA" sz="1000" dirty="0" smtClean="0"/>
                        <a:t>SVP MP</a:t>
                      </a:r>
                      <a:endParaRPr lang="en-ZA" sz="1000" dirty="0"/>
                    </a:p>
                  </a:txBody>
                  <a:tcPr/>
                </a:tc>
                <a:tc>
                  <a:txBody>
                    <a:bodyPr/>
                    <a:lstStyle/>
                    <a:p>
                      <a:pPr algn="ctr"/>
                      <a:r>
                        <a:rPr lang="en-ZA" sz="1000" dirty="0" smtClean="0"/>
                        <a:t>SVP HP</a:t>
                      </a:r>
                      <a:endParaRPr lang="en-ZA" sz="1000" dirty="0"/>
                    </a:p>
                  </a:txBody>
                  <a:tcPr/>
                </a:tc>
                <a:tc>
                  <a:txBody>
                    <a:bodyPr/>
                    <a:lstStyle/>
                    <a:p>
                      <a:pPr algn="ctr"/>
                      <a:r>
                        <a:rPr lang="en-ZA" sz="1000" dirty="0" smtClean="0"/>
                        <a:t>East London</a:t>
                      </a:r>
                    </a:p>
                  </a:txBody>
                  <a:tcPr/>
                </a:tc>
                <a:tc>
                  <a:txBody>
                    <a:bodyPr/>
                    <a:lstStyle/>
                    <a:p>
                      <a:pPr algn="ctr"/>
                      <a:r>
                        <a:rPr lang="en-ZA" sz="1000" dirty="0" smtClean="0"/>
                        <a:t>ADC</a:t>
                      </a:r>
                      <a:endParaRPr lang="en-ZA" sz="1000" dirty="0"/>
                    </a:p>
                  </a:txBody>
                  <a:tcPr/>
                </a:tc>
                <a:tc>
                  <a:txBody>
                    <a:bodyPr/>
                    <a:lstStyle/>
                    <a:p>
                      <a:pPr algn="ctr"/>
                      <a:r>
                        <a:rPr lang="en-ZA" sz="1000" dirty="0" smtClean="0"/>
                        <a:t>ACW</a:t>
                      </a:r>
                      <a:endParaRPr lang="en-ZA" sz="1000" dirty="0"/>
                    </a:p>
                  </a:txBody>
                  <a:tcPr/>
                </a:tc>
              </a:tr>
              <a:tr h="236377">
                <a:tc>
                  <a:txBody>
                    <a:bodyPr/>
                    <a:lstStyle/>
                    <a:p>
                      <a:r>
                        <a:rPr lang="en-ZA" sz="1000" b="1" dirty="0" smtClean="0"/>
                        <a:t>MCC</a:t>
                      </a:r>
                      <a:endParaRPr lang="en-ZA" sz="1000" b="1" dirty="0"/>
                    </a:p>
                  </a:txBody>
                  <a:tcPr/>
                </a:tc>
                <a:tc>
                  <a:txBody>
                    <a:bodyPr/>
                    <a:lstStyle/>
                    <a:p>
                      <a:pPr algn="ctr"/>
                      <a:r>
                        <a:rPr lang="en-ZA" sz="1000" b="1" dirty="0" smtClean="0"/>
                        <a:t>X</a:t>
                      </a:r>
                      <a:endParaRPr lang="en-ZA" sz="1000" b="1" dirty="0"/>
                    </a:p>
                  </a:txBody>
                  <a:tcPr/>
                </a:tc>
                <a:tc>
                  <a:txBody>
                    <a:bodyPr/>
                    <a:lstStyle/>
                    <a:p>
                      <a:pPr algn="ctr"/>
                      <a:r>
                        <a:rPr lang="en-ZA" sz="1000" b="1" dirty="0" smtClean="0"/>
                        <a:t>X</a:t>
                      </a:r>
                      <a:endParaRPr lang="en-ZA" sz="1000" b="1" dirty="0"/>
                    </a:p>
                  </a:txBody>
                  <a:tcPr/>
                </a:tc>
                <a:tc>
                  <a:txBody>
                    <a:bodyPr/>
                    <a:lstStyle/>
                    <a:p>
                      <a:pPr algn="ctr"/>
                      <a:r>
                        <a:rPr lang="en-ZA" sz="1000" b="1" dirty="0" smtClean="0"/>
                        <a:t>X</a:t>
                      </a:r>
                      <a:endParaRPr lang="en-ZA" sz="1000" b="1" dirty="0"/>
                    </a:p>
                  </a:txBody>
                  <a:tcPr/>
                </a:tc>
                <a:tc>
                  <a:txBody>
                    <a:bodyPr/>
                    <a:lstStyle/>
                    <a:p>
                      <a:pPr algn="ctr"/>
                      <a:r>
                        <a:rPr lang="en-ZA" sz="1000" b="1" dirty="0" smtClean="0"/>
                        <a:t>X</a:t>
                      </a:r>
                      <a:endParaRPr lang="en-ZA" sz="1000" b="1" dirty="0"/>
                    </a:p>
                  </a:txBody>
                  <a:tcPr/>
                </a:tc>
                <a:tc>
                  <a:txBody>
                    <a:bodyPr/>
                    <a:lstStyle/>
                    <a:p>
                      <a:pPr algn="ctr"/>
                      <a:r>
                        <a:rPr lang="en-ZA" sz="1000" b="1" dirty="0" smtClean="0"/>
                        <a:t>X</a:t>
                      </a:r>
                      <a:endParaRPr lang="en-ZA" sz="1000" b="1" dirty="0"/>
                    </a:p>
                  </a:txBody>
                  <a:tcPr/>
                </a:tc>
                <a:tc>
                  <a:txBody>
                    <a:bodyPr/>
                    <a:lstStyle/>
                    <a:p>
                      <a:pPr algn="ctr"/>
                      <a:r>
                        <a:rPr lang="en-ZA" sz="1000" b="1" dirty="0" smtClean="0"/>
                        <a:t>X</a:t>
                      </a:r>
                      <a:endParaRPr lang="en-ZA" sz="1000" b="1" dirty="0"/>
                    </a:p>
                  </a:txBody>
                  <a:tcPr/>
                </a:tc>
                <a:tc>
                  <a:txBody>
                    <a:bodyPr/>
                    <a:lstStyle/>
                    <a:p>
                      <a:pPr algn="ctr"/>
                      <a:r>
                        <a:rPr lang="en-ZA" sz="1000" b="1" dirty="0" smtClean="0"/>
                        <a:t>X</a:t>
                      </a:r>
                      <a:endParaRPr lang="en-ZA" sz="1000" b="1" dirty="0"/>
                    </a:p>
                  </a:txBody>
                  <a:tcPr/>
                </a:tc>
                <a:tc>
                  <a:txBody>
                    <a:bodyPr/>
                    <a:lstStyle/>
                    <a:p>
                      <a:pPr algn="ctr"/>
                      <a:r>
                        <a:rPr lang="en-ZA" sz="1000" b="1" dirty="0" smtClean="0"/>
                        <a:t>X</a:t>
                      </a:r>
                      <a:endParaRPr lang="en-ZA" sz="1000" b="1" dirty="0"/>
                    </a:p>
                  </a:txBody>
                  <a:tcPr/>
                </a:tc>
              </a:tr>
              <a:tr h="236377">
                <a:tc>
                  <a:txBody>
                    <a:bodyPr/>
                    <a:lstStyle/>
                    <a:p>
                      <a:r>
                        <a:rPr lang="en-ZA" sz="1000" b="1" dirty="0" smtClean="0"/>
                        <a:t>FDA</a:t>
                      </a:r>
                      <a:endParaRPr lang="en-ZA" sz="1000" b="1" dirty="0"/>
                    </a:p>
                  </a:txBody>
                  <a:tcPr/>
                </a:tc>
                <a:tc>
                  <a:txBody>
                    <a:bodyPr/>
                    <a:lstStyle/>
                    <a:p>
                      <a:pPr algn="ctr"/>
                      <a:r>
                        <a:rPr lang="en-ZA" sz="1000" b="1" dirty="0" smtClean="0"/>
                        <a:t>X</a:t>
                      </a:r>
                      <a:endParaRPr lang="en-ZA" sz="1000" b="1" dirty="0"/>
                    </a:p>
                  </a:txBody>
                  <a:tcPr/>
                </a:tc>
                <a:tc>
                  <a:txBody>
                    <a:bodyPr/>
                    <a:lstStyle/>
                    <a:p>
                      <a:pPr algn="ctr"/>
                      <a:r>
                        <a:rPr lang="en-ZA" sz="1000" b="1" dirty="0" smtClean="0"/>
                        <a:t>#</a:t>
                      </a:r>
                      <a:endParaRPr lang="en-ZA" sz="1000" b="1" dirty="0"/>
                    </a:p>
                  </a:txBody>
                  <a:tcPr/>
                </a:tc>
                <a:tc>
                  <a:txBody>
                    <a:bodyPr/>
                    <a:lstStyle/>
                    <a:p>
                      <a:pPr algn="ctr"/>
                      <a:endParaRPr lang="en-ZA" sz="1000" b="1" dirty="0"/>
                    </a:p>
                  </a:txBody>
                  <a:tcPr/>
                </a:tc>
                <a:tc>
                  <a:txBody>
                    <a:bodyPr/>
                    <a:lstStyle/>
                    <a:p>
                      <a:pPr algn="ctr"/>
                      <a:r>
                        <a:rPr lang="en-ZA" sz="1000" b="1" dirty="0" smtClean="0"/>
                        <a:t>#</a:t>
                      </a:r>
                      <a:endParaRPr lang="en-ZA" sz="1000" b="1" dirty="0"/>
                    </a:p>
                  </a:txBody>
                  <a:tcPr/>
                </a:tc>
                <a:tc>
                  <a:txBody>
                    <a:bodyPr/>
                    <a:lstStyle/>
                    <a:p>
                      <a:pPr algn="ctr"/>
                      <a:r>
                        <a:rPr lang="en-ZA" sz="1000" b="1" dirty="0" smtClean="0"/>
                        <a:t>#</a:t>
                      </a:r>
                      <a:endParaRPr lang="en-ZA" sz="1000" b="1" dirty="0"/>
                    </a:p>
                  </a:txBody>
                  <a:tcPr/>
                </a:tc>
                <a:tc>
                  <a:txBody>
                    <a:bodyPr/>
                    <a:lstStyle/>
                    <a:p>
                      <a:pPr algn="ctr"/>
                      <a:endParaRPr lang="en-ZA" sz="1000" b="1" dirty="0"/>
                    </a:p>
                  </a:txBody>
                  <a:tcPr/>
                </a:tc>
                <a:tc>
                  <a:txBody>
                    <a:bodyPr/>
                    <a:lstStyle/>
                    <a:p>
                      <a:pPr algn="ctr"/>
                      <a:r>
                        <a:rPr lang="en-ZA" sz="1000" b="1" dirty="0" smtClean="0"/>
                        <a:t>X</a:t>
                      </a:r>
                      <a:endParaRPr lang="en-ZA" sz="1000" b="1" dirty="0"/>
                    </a:p>
                  </a:txBody>
                  <a:tcPr/>
                </a:tc>
                <a:tc>
                  <a:txBody>
                    <a:bodyPr/>
                    <a:lstStyle/>
                    <a:p>
                      <a:pPr algn="ctr"/>
                      <a:endParaRPr lang="en-ZA" sz="1000" b="1" dirty="0"/>
                    </a:p>
                  </a:txBody>
                  <a:tcPr/>
                </a:tc>
              </a:tr>
              <a:tr h="236377">
                <a:tc>
                  <a:txBody>
                    <a:bodyPr/>
                    <a:lstStyle/>
                    <a:p>
                      <a:r>
                        <a:rPr lang="en-ZA" sz="1000" b="1" dirty="0" smtClean="0"/>
                        <a:t>MHRA</a:t>
                      </a:r>
                      <a:endParaRPr lang="en-ZA" sz="1000" b="1" dirty="0"/>
                    </a:p>
                  </a:txBody>
                  <a:tcPr/>
                </a:tc>
                <a:tc>
                  <a:txBody>
                    <a:bodyPr/>
                    <a:lstStyle/>
                    <a:p>
                      <a:pPr algn="ctr"/>
                      <a:r>
                        <a:rPr lang="en-ZA" sz="1000" b="1" dirty="0" smtClean="0"/>
                        <a:t>X</a:t>
                      </a:r>
                      <a:endParaRPr lang="en-ZA" sz="1000" b="1" dirty="0"/>
                    </a:p>
                  </a:txBody>
                  <a:tcPr/>
                </a:tc>
                <a:tc>
                  <a:txBody>
                    <a:bodyPr/>
                    <a:lstStyle/>
                    <a:p>
                      <a:pPr algn="ctr"/>
                      <a:r>
                        <a:rPr lang="en-ZA" sz="1000" b="1" dirty="0" smtClean="0"/>
                        <a:t>#</a:t>
                      </a:r>
                      <a:endParaRPr lang="en-ZA" sz="1000" b="1" dirty="0"/>
                    </a:p>
                  </a:txBody>
                  <a:tcPr/>
                </a:tc>
                <a:tc>
                  <a:txBody>
                    <a:bodyPr/>
                    <a:lstStyle/>
                    <a:p>
                      <a:pPr algn="ctr"/>
                      <a:endParaRPr lang="en-ZA" sz="1000" b="1" dirty="0"/>
                    </a:p>
                  </a:txBody>
                  <a:tcPr/>
                </a:tc>
                <a:tc>
                  <a:txBody>
                    <a:bodyPr/>
                    <a:lstStyle/>
                    <a:p>
                      <a:pPr algn="ctr"/>
                      <a:r>
                        <a:rPr lang="en-ZA" sz="1000" b="1" dirty="0" smtClean="0"/>
                        <a:t>#</a:t>
                      </a:r>
                      <a:endParaRPr lang="en-ZA" sz="1000" b="1" dirty="0"/>
                    </a:p>
                  </a:txBody>
                  <a:tcPr/>
                </a:tc>
                <a:tc>
                  <a:txBody>
                    <a:bodyPr/>
                    <a:lstStyle/>
                    <a:p>
                      <a:pPr algn="ctr"/>
                      <a:r>
                        <a:rPr lang="en-ZA" sz="1000" b="1" dirty="0" smtClean="0"/>
                        <a:t>#</a:t>
                      </a:r>
                      <a:endParaRPr lang="en-ZA" sz="1000" b="1" dirty="0"/>
                    </a:p>
                  </a:txBody>
                  <a:tcPr/>
                </a:tc>
                <a:tc>
                  <a:txBody>
                    <a:bodyPr/>
                    <a:lstStyle/>
                    <a:p>
                      <a:pPr algn="ctr"/>
                      <a:endParaRPr lang="en-ZA" sz="1000" b="1" dirty="0"/>
                    </a:p>
                  </a:txBody>
                  <a:tcPr/>
                </a:tc>
                <a:tc>
                  <a:txBody>
                    <a:bodyPr/>
                    <a:lstStyle/>
                    <a:p>
                      <a:pPr algn="ctr"/>
                      <a:r>
                        <a:rPr lang="en-ZA" sz="1000" b="1" dirty="0" smtClean="0"/>
                        <a:t>X</a:t>
                      </a:r>
                      <a:endParaRPr lang="en-ZA" sz="1000" b="1" dirty="0"/>
                    </a:p>
                  </a:txBody>
                  <a:tcPr/>
                </a:tc>
                <a:tc>
                  <a:txBody>
                    <a:bodyPr/>
                    <a:lstStyle/>
                    <a:p>
                      <a:pPr algn="ctr"/>
                      <a:endParaRPr lang="en-ZA" sz="1000" b="1" dirty="0"/>
                    </a:p>
                  </a:txBody>
                  <a:tcPr/>
                </a:tc>
              </a:tr>
              <a:tr h="236377">
                <a:tc>
                  <a:txBody>
                    <a:bodyPr/>
                    <a:lstStyle/>
                    <a:p>
                      <a:r>
                        <a:rPr lang="en-ZA" sz="1000" b="1" dirty="0" smtClean="0"/>
                        <a:t>WHO</a:t>
                      </a:r>
                      <a:endParaRPr lang="en-ZA" sz="1000" b="1" dirty="0"/>
                    </a:p>
                  </a:txBody>
                  <a:tcPr/>
                </a:tc>
                <a:tc>
                  <a:txBody>
                    <a:bodyPr/>
                    <a:lstStyle/>
                    <a:p>
                      <a:pPr algn="ctr"/>
                      <a:r>
                        <a:rPr lang="en-ZA" sz="1000" b="1" dirty="0" smtClean="0"/>
                        <a:t>X</a:t>
                      </a:r>
                      <a:endParaRPr lang="en-ZA" sz="1000" b="1" dirty="0"/>
                    </a:p>
                  </a:txBody>
                  <a:tcPr/>
                </a:tc>
                <a:tc>
                  <a:txBody>
                    <a:bodyPr/>
                    <a:lstStyle/>
                    <a:p>
                      <a:pPr algn="ctr"/>
                      <a:r>
                        <a:rPr lang="en-ZA" sz="1000" b="1" dirty="0" smtClean="0"/>
                        <a:t>#</a:t>
                      </a:r>
                      <a:endParaRPr lang="en-ZA" sz="1000" b="1" dirty="0"/>
                    </a:p>
                  </a:txBody>
                  <a:tcPr/>
                </a:tc>
                <a:tc>
                  <a:txBody>
                    <a:bodyPr/>
                    <a:lstStyle/>
                    <a:p>
                      <a:pPr algn="ctr"/>
                      <a:endParaRPr lang="en-ZA" sz="1000" b="1" dirty="0"/>
                    </a:p>
                  </a:txBody>
                  <a:tcPr/>
                </a:tc>
                <a:tc>
                  <a:txBody>
                    <a:bodyPr/>
                    <a:lstStyle/>
                    <a:p>
                      <a:pPr algn="ctr"/>
                      <a:r>
                        <a:rPr lang="en-ZA" sz="1000" b="1" dirty="0" smtClean="0"/>
                        <a:t>#</a:t>
                      </a:r>
                      <a:endParaRPr lang="en-ZA" sz="1000" b="1" dirty="0"/>
                    </a:p>
                  </a:txBody>
                  <a:tcPr/>
                </a:tc>
                <a:tc>
                  <a:txBody>
                    <a:bodyPr/>
                    <a:lstStyle/>
                    <a:p>
                      <a:pPr algn="ctr"/>
                      <a:r>
                        <a:rPr lang="en-ZA" sz="1000" b="1" dirty="0" smtClean="0"/>
                        <a:t>#</a:t>
                      </a:r>
                      <a:endParaRPr lang="en-ZA" sz="1000" b="1" dirty="0"/>
                    </a:p>
                  </a:txBody>
                  <a:tcPr/>
                </a:tc>
                <a:tc>
                  <a:txBody>
                    <a:bodyPr/>
                    <a:lstStyle/>
                    <a:p>
                      <a:pPr algn="ctr"/>
                      <a:endParaRPr lang="en-ZA" sz="1000" b="1" dirty="0"/>
                    </a:p>
                  </a:txBody>
                  <a:tcPr/>
                </a:tc>
                <a:tc>
                  <a:txBody>
                    <a:bodyPr/>
                    <a:lstStyle/>
                    <a:p>
                      <a:pPr algn="ctr"/>
                      <a:r>
                        <a:rPr lang="en-ZA" sz="1000" b="1" dirty="0" smtClean="0"/>
                        <a:t>X</a:t>
                      </a:r>
                      <a:endParaRPr lang="en-ZA" sz="1000" b="1" dirty="0"/>
                    </a:p>
                  </a:txBody>
                  <a:tcPr/>
                </a:tc>
                <a:tc>
                  <a:txBody>
                    <a:bodyPr/>
                    <a:lstStyle/>
                    <a:p>
                      <a:pPr algn="ctr"/>
                      <a:endParaRPr lang="en-ZA" sz="1000" b="1" dirty="0"/>
                    </a:p>
                  </a:txBody>
                  <a:tcPr/>
                </a:tc>
              </a:tr>
              <a:tr h="236377">
                <a:tc>
                  <a:txBody>
                    <a:bodyPr/>
                    <a:lstStyle/>
                    <a:p>
                      <a:r>
                        <a:rPr lang="en-ZA" sz="1000" b="1" dirty="0" smtClean="0"/>
                        <a:t>TGA</a:t>
                      </a:r>
                      <a:endParaRPr lang="en-ZA" sz="1000" b="1" dirty="0"/>
                    </a:p>
                  </a:txBody>
                  <a:tcPr/>
                </a:tc>
                <a:tc>
                  <a:txBody>
                    <a:bodyPr/>
                    <a:lstStyle/>
                    <a:p>
                      <a:pPr algn="ctr"/>
                      <a:r>
                        <a:rPr lang="en-ZA" sz="1000" b="1" dirty="0" smtClean="0"/>
                        <a:t>X</a:t>
                      </a:r>
                      <a:endParaRPr lang="en-ZA" sz="1000" b="1" dirty="0"/>
                    </a:p>
                  </a:txBody>
                  <a:tcPr/>
                </a:tc>
                <a:tc>
                  <a:txBody>
                    <a:bodyPr/>
                    <a:lstStyle/>
                    <a:p>
                      <a:pPr algn="ctr"/>
                      <a:r>
                        <a:rPr lang="en-ZA" sz="1000" b="1" dirty="0" smtClean="0"/>
                        <a:t>#</a:t>
                      </a:r>
                      <a:endParaRPr lang="en-ZA" sz="1000" b="1" dirty="0"/>
                    </a:p>
                  </a:txBody>
                  <a:tcPr/>
                </a:tc>
                <a:tc>
                  <a:txBody>
                    <a:bodyPr/>
                    <a:lstStyle/>
                    <a:p>
                      <a:pPr algn="ctr"/>
                      <a:endParaRPr lang="en-ZA" sz="1000" b="1" dirty="0"/>
                    </a:p>
                  </a:txBody>
                  <a:tcPr/>
                </a:tc>
                <a:tc>
                  <a:txBody>
                    <a:bodyPr/>
                    <a:lstStyle/>
                    <a:p>
                      <a:pPr algn="ctr"/>
                      <a:r>
                        <a:rPr lang="en-ZA" sz="1000" b="1" dirty="0" smtClean="0"/>
                        <a:t>#</a:t>
                      </a:r>
                      <a:endParaRPr lang="en-ZA" sz="1000" b="1" dirty="0"/>
                    </a:p>
                  </a:txBody>
                  <a:tcPr/>
                </a:tc>
                <a:tc>
                  <a:txBody>
                    <a:bodyPr/>
                    <a:lstStyle/>
                    <a:p>
                      <a:pPr algn="ctr"/>
                      <a:r>
                        <a:rPr lang="en-ZA" sz="1000" b="1" dirty="0" smtClean="0"/>
                        <a:t>#</a:t>
                      </a:r>
                      <a:endParaRPr lang="en-ZA" sz="1000" b="1" dirty="0"/>
                    </a:p>
                  </a:txBody>
                  <a:tcPr/>
                </a:tc>
                <a:tc>
                  <a:txBody>
                    <a:bodyPr/>
                    <a:lstStyle/>
                    <a:p>
                      <a:pPr algn="ctr"/>
                      <a:endParaRPr lang="en-ZA" sz="1000" b="1" dirty="0"/>
                    </a:p>
                  </a:txBody>
                  <a:tcPr/>
                </a:tc>
                <a:tc>
                  <a:txBody>
                    <a:bodyPr/>
                    <a:lstStyle/>
                    <a:p>
                      <a:pPr algn="ctr"/>
                      <a:r>
                        <a:rPr lang="en-ZA" sz="1000" b="1" dirty="0" smtClean="0"/>
                        <a:t>X</a:t>
                      </a:r>
                      <a:endParaRPr lang="en-ZA" sz="1000" b="1" dirty="0"/>
                    </a:p>
                  </a:txBody>
                  <a:tcPr/>
                </a:tc>
                <a:tc>
                  <a:txBody>
                    <a:bodyPr/>
                    <a:lstStyle/>
                    <a:p>
                      <a:pPr algn="ctr"/>
                      <a:endParaRPr lang="en-ZA" sz="1000" b="1" dirty="0"/>
                    </a:p>
                  </a:txBody>
                  <a:tcPr/>
                </a:tc>
              </a:tr>
              <a:tr h="274018">
                <a:tc>
                  <a:txBody>
                    <a:bodyPr/>
                    <a:lstStyle/>
                    <a:p>
                      <a:r>
                        <a:rPr lang="en-ZA" sz="1000" b="1" dirty="0" smtClean="0"/>
                        <a:t>Anvisa (Brazil)</a:t>
                      </a:r>
                      <a:endParaRPr lang="en-ZA" sz="1000" b="1" dirty="0"/>
                    </a:p>
                  </a:txBody>
                  <a:tcPr/>
                </a:tc>
                <a:tc>
                  <a:txBody>
                    <a:bodyPr/>
                    <a:lstStyle/>
                    <a:p>
                      <a:pPr algn="ctr"/>
                      <a:r>
                        <a:rPr lang="en-ZA" sz="1000" b="1" dirty="0" smtClean="0"/>
                        <a:t>X</a:t>
                      </a:r>
                      <a:endParaRPr lang="en-ZA" sz="1000" b="1" dirty="0"/>
                    </a:p>
                  </a:txBody>
                  <a:tcPr/>
                </a:tc>
                <a:tc>
                  <a:txBody>
                    <a:bodyPr/>
                    <a:lstStyle/>
                    <a:p>
                      <a:pPr algn="ctr"/>
                      <a:r>
                        <a:rPr lang="en-ZA" sz="1000" b="1" dirty="0" smtClean="0"/>
                        <a:t>#</a:t>
                      </a:r>
                      <a:endParaRPr lang="en-ZA" sz="1000" b="1" dirty="0"/>
                    </a:p>
                  </a:txBody>
                  <a:tcPr/>
                </a:tc>
                <a:tc>
                  <a:txBody>
                    <a:bodyPr/>
                    <a:lstStyle/>
                    <a:p>
                      <a:pPr algn="ctr"/>
                      <a:endParaRPr lang="en-ZA" sz="1000" b="1" dirty="0"/>
                    </a:p>
                  </a:txBody>
                  <a:tcPr/>
                </a:tc>
                <a:tc>
                  <a:txBody>
                    <a:bodyPr/>
                    <a:lstStyle/>
                    <a:p>
                      <a:pPr algn="ctr"/>
                      <a:r>
                        <a:rPr lang="en-ZA" sz="1000" b="1" dirty="0" smtClean="0"/>
                        <a:t>#</a:t>
                      </a:r>
                      <a:endParaRPr lang="en-ZA" sz="1000" b="1" dirty="0"/>
                    </a:p>
                  </a:txBody>
                  <a:tcPr/>
                </a:tc>
                <a:tc>
                  <a:txBody>
                    <a:bodyPr/>
                    <a:lstStyle/>
                    <a:p>
                      <a:pPr algn="ctr"/>
                      <a:r>
                        <a:rPr lang="en-ZA" sz="1000" b="1" dirty="0" smtClean="0"/>
                        <a:t>#</a:t>
                      </a:r>
                      <a:endParaRPr lang="en-ZA" sz="1000" b="1" dirty="0"/>
                    </a:p>
                  </a:txBody>
                  <a:tcPr/>
                </a:tc>
                <a:tc>
                  <a:txBody>
                    <a:bodyPr/>
                    <a:lstStyle/>
                    <a:p>
                      <a:pPr algn="ctr"/>
                      <a:endParaRPr lang="en-ZA" sz="1000" b="1" dirty="0"/>
                    </a:p>
                  </a:txBody>
                  <a:tcPr/>
                </a:tc>
                <a:tc>
                  <a:txBody>
                    <a:bodyPr/>
                    <a:lstStyle/>
                    <a:p>
                      <a:pPr algn="ctr"/>
                      <a:r>
                        <a:rPr lang="en-ZA" sz="1000" b="1" dirty="0" smtClean="0"/>
                        <a:t>X</a:t>
                      </a:r>
                      <a:endParaRPr lang="en-ZA" sz="1000" b="1" dirty="0"/>
                    </a:p>
                  </a:txBody>
                  <a:tcPr/>
                </a:tc>
                <a:tc>
                  <a:txBody>
                    <a:bodyPr/>
                    <a:lstStyle/>
                    <a:p>
                      <a:pPr algn="ctr"/>
                      <a:endParaRPr lang="en-ZA" sz="1000" b="1" dirty="0"/>
                    </a:p>
                  </a:txBody>
                  <a:tcPr/>
                </a:tc>
              </a:tr>
              <a:tr h="1371600">
                <a:tc>
                  <a:txBody>
                    <a:bodyPr/>
                    <a:lstStyle/>
                    <a:p>
                      <a:pPr algn="l"/>
                      <a:endParaRPr lang="en-ZA" sz="1000" dirty="0"/>
                    </a:p>
                  </a:txBody>
                  <a:tcPr/>
                </a:tc>
                <a:tc>
                  <a:txBody>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ZA" sz="1000" b="0" i="0" u="none" strike="noStrike" kern="1200" cap="none" spc="0" normalizeH="0" baseline="0" noProof="0" dirty="0" smtClean="0">
                          <a:ln>
                            <a:noFill/>
                          </a:ln>
                          <a:solidFill>
                            <a:schemeClr val="tx1"/>
                          </a:solidFill>
                          <a:effectLst/>
                          <a:uLnTx/>
                          <a:uFillTx/>
                          <a:latin typeface="+mn-lt"/>
                          <a:ea typeface="+mn-ea"/>
                          <a:cs typeface="+mn-cs"/>
                        </a:rPr>
                        <a:t>High volume </a:t>
                      </a:r>
                      <a:r>
                        <a:rPr lang="en-ZA" sz="1000" kern="1200" dirty="0" smtClean="0">
                          <a:solidFill>
                            <a:schemeClr val="dk1"/>
                          </a:solidFill>
                          <a:latin typeface="+mn-lt"/>
                          <a:ea typeface="+mn-ea"/>
                          <a:cs typeface="+mn-cs"/>
                        </a:rPr>
                        <a:t>solid manufacturing for </a:t>
                      </a:r>
                      <a:r>
                        <a:rPr kumimoji="0" lang="en-ZA" sz="1000" b="0" i="0" u="none" strike="noStrike" kern="1200" cap="none" spc="0" normalizeH="0" baseline="0" noProof="0" dirty="0" smtClean="0">
                          <a:ln>
                            <a:noFill/>
                          </a:ln>
                          <a:solidFill>
                            <a:schemeClr val="tx1"/>
                          </a:solidFill>
                          <a:effectLst/>
                          <a:uLnTx/>
                          <a:uFillTx/>
                          <a:latin typeface="+mn-lt"/>
                          <a:ea typeface="+mn-ea"/>
                          <a:cs typeface="+mn-cs"/>
                        </a:rPr>
                        <a:t>domestic and export</a:t>
                      </a:r>
                      <a:r>
                        <a:rPr kumimoji="0" lang="en-ZA" sz="1000" b="0" i="0" u="none" strike="noStrike" kern="1200" cap="none" spc="0" normalizeH="0" noProof="0" dirty="0" smtClean="0">
                          <a:ln>
                            <a:noFill/>
                          </a:ln>
                          <a:solidFill>
                            <a:schemeClr val="tx1"/>
                          </a:solidFill>
                          <a:effectLst/>
                          <a:uLnTx/>
                          <a:uFillTx/>
                          <a:latin typeface="+mn-lt"/>
                          <a:ea typeface="+mn-ea"/>
                          <a:cs typeface="+mn-cs"/>
                        </a:rPr>
                        <a:t> markets</a:t>
                      </a:r>
                      <a:endParaRPr kumimoji="0" lang="en-ZA" sz="1000" b="0" i="0" u="none" strike="noStrike" kern="1200" cap="none" spc="0" normalizeH="0" baseline="0" noProof="0" dirty="0" smtClean="0">
                        <a:ln>
                          <a:noFill/>
                        </a:ln>
                        <a:solidFill>
                          <a:schemeClr val="tx1"/>
                        </a:solidFill>
                        <a:effectLst/>
                        <a:uLnTx/>
                        <a:uFillTx/>
                        <a:latin typeface="+mn-lt"/>
                        <a:ea typeface="+mn-ea"/>
                        <a:cs typeface="+mn-cs"/>
                      </a:endParaRPr>
                    </a:p>
                    <a:p>
                      <a:pPr algn="ctr"/>
                      <a:endParaRPr lang="en-ZA" sz="1000" dirty="0"/>
                    </a:p>
                  </a:txBody>
                  <a:tcPr/>
                </a:tc>
                <a:tc>
                  <a:txBody>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ZA" sz="1000" b="0" i="0" u="none" strike="noStrike" kern="1200" cap="none" spc="0" normalizeH="0" baseline="0" noProof="0" dirty="0" smtClean="0">
                          <a:ln>
                            <a:noFill/>
                          </a:ln>
                          <a:solidFill>
                            <a:schemeClr val="tx1"/>
                          </a:solidFill>
                          <a:effectLst/>
                          <a:uLnTx/>
                          <a:uFillTx/>
                          <a:latin typeface="+mn-lt"/>
                          <a:ea typeface="+mn-ea"/>
                          <a:cs typeface="+mn-cs"/>
                        </a:rPr>
                        <a:t>Small to medium volume </a:t>
                      </a:r>
                      <a:r>
                        <a:rPr lang="en-ZA" sz="1000" kern="1200" dirty="0" smtClean="0">
                          <a:solidFill>
                            <a:schemeClr val="dk1"/>
                          </a:solidFill>
                          <a:latin typeface="+mn-lt"/>
                          <a:ea typeface="+mn-ea"/>
                          <a:cs typeface="+mn-cs"/>
                        </a:rPr>
                        <a:t>solid manufacturing for </a:t>
                      </a:r>
                      <a:r>
                        <a:rPr kumimoji="0" lang="en-ZA" sz="1000" b="0" i="0" u="none" strike="noStrike" kern="1200" cap="none" spc="0" normalizeH="0" baseline="0" noProof="0" dirty="0" smtClean="0">
                          <a:ln>
                            <a:noFill/>
                          </a:ln>
                          <a:solidFill>
                            <a:schemeClr val="tx1"/>
                          </a:solidFill>
                          <a:effectLst/>
                          <a:uLnTx/>
                          <a:uFillTx/>
                          <a:latin typeface="+mn-lt"/>
                          <a:ea typeface="+mn-ea"/>
                          <a:cs typeface="+mn-cs"/>
                        </a:rPr>
                        <a:t>domestic and export</a:t>
                      </a:r>
                      <a:r>
                        <a:rPr kumimoji="0" lang="en-ZA" sz="1000" b="0" i="0" u="none" strike="noStrike" kern="1200" cap="none" spc="0" normalizeH="0" noProof="0" dirty="0" smtClean="0">
                          <a:ln>
                            <a:noFill/>
                          </a:ln>
                          <a:solidFill>
                            <a:schemeClr val="tx1"/>
                          </a:solidFill>
                          <a:effectLst/>
                          <a:uLnTx/>
                          <a:uFillTx/>
                          <a:latin typeface="+mn-lt"/>
                          <a:ea typeface="+mn-ea"/>
                          <a:cs typeface="+mn-cs"/>
                        </a:rPr>
                        <a:t> markets: </a:t>
                      </a:r>
                      <a:r>
                        <a:rPr lang="en-ZA" sz="1000" kern="1200" baseline="0" dirty="0" smtClean="0">
                          <a:solidFill>
                            <a:schemeClr val="dk1"/>
                          </a:solidFill>
                          <a:latin typeface="+mn-lt"/>
                          <a:ea typeface="+mn-ea"/>
                          <a:cs typeface="+mn-cs"/>
                        </a:rPr>
                        <a:t>fluid-bed dried products (2A)</a:t>
                      </a:r>
                      <a:r>
                        <a:rPr lang="en-ZA" sz="1000" kern="1200" dirty="0" smtClean="0">
                          <a:solidFill>
                            <a:schemeClr val="dk1"/>
                          </a:solidFill>
                          <a:latin typeface="+mn-lt"/>
                          <a:ea typeface="+mn-ea"/>
                          <a:cs typeface="+mn-cs"/>
                        </a:rPr>
                        <a:t> &amp;</a:t>
                      </a:r>
                    </a:p>
                    <a:p>
                      <a:pPr marL="0" marR="0" indent="0" algn="ctr" defTabSz="914400" rtl="0" eaLnBrk="1" fontAlgn="auto" latinLnBrk="0" hangingPunct="1">
                        <a:lnSpc>
                          <a:spcPct val="100000"/>
                        </a:lnSpc>
                        <a:spcBef>
                          <a:spcPct val="0"/>
                        </a:spcBef>
                        <a:spcAft>
                          <a:spcPts val="0"/>
                        </a:spcAft>
                        <a:buClrTx/>
                        <a:buSzTx/>
                        <a:buFontTx/>
                        <a:buNone/>
                        <a:tabLst/>
                      </a:pPr>
                      <a:r>
                        <a:rPr kumimoji="0" lang="en-ZA" sz="1000" b="0" i="0" u="none" strike="noStrike" kern="1200" cap="none" spc="0" normalizeH="0" baseline="0" noProof="0" dirty="0" smtClean="0">
                          <a:ln>
                            <a:noFill/>
                          </a:ln>
                          <a:solidFill>
                            <a:schemeClr val="tx1"/>
                          </a:solidFill>
                          <a:effectLst/>
                          <a:uLnTx/>
                          <a:uFillTx/>
                          <a:latin typeface="+mn-lt"/>
                          <a:ea typeface="+mn-ea"/>
                          <a:cs typeface="+mn-cs"/>
                        </a:rPr>
                        <a:t>oven</a:t>
                      </a:r>
                      <a:r>
                        <a:rPr kumimoji="0" lang="en-ZA" sz="1000" b="0" i="0" u="none" strike="noStrike" kern="1200" cap="none" spc="0" normalizeH="0" noProof="0" dirty="0" smtClean="0">
                          <a:ln>
                            <a:noFill/>
                          </a:ln>
                          <a:solidFill>
                            <a:schemeClr val="tx1"/>
                          </a:solidFill>
                          <a:effectLst/>
                          <a:uLnTx/>
                          <a:uFillTx/>
                          <a:latin typeface="+mn-lt"/>
                          <a:ea typeface="+mn-ea"/>
                          <a:cs typeface="+mn-cs"/>
                        </a:rPr>
                        <a:t> dried products (2B)</a:t>
                      </a:r>
                      <a:endParaRPr lang="en-ZA" sz="1000" dirty="0"/>
                    </a:p>
                  </a:txBody>
                  <a:tcPr/>
                </a:tc>
                <a:tc>
                  <a:txBody>
                    <a:bodyPr/>
                    <a:lstStyle/>
                    <a:p>
                      <a:pPr marL="0" marR="0" indent="0" algn="ctr" defTabSz="914400" rtl="0" eaLnBrk="1" fontAlgn="auto" latinLnBrk="0" hangingPunct="1">
                        <a:lnSpc>
                          <a:spcPct val="100000"/>
                        </a:lnSpc>
                        <a:spcBef>
                          <a:spcPct val="0"/>
                        </a:spcBef>
                        <a:spcAft>
                          <a:spcPts val="0"/>
                        </a:spcAft>
                        <a:buClrTx/>
                        <a:buSzTx/>
                        <a:buFontTx/>
                        <a:buNone/>
                        <a:tabLst/>
                      </a:pPr>
                      <a:r>
                        <a:rPr lang="en-ZA" sz="1000" dirty="0" smtClean="0"/>
                        <a:t>End state solid packing </a:t>
                      </a:r>
                      <a:r>
                        <a:rPr lang="en-ZA" sz="1000" kern="1200" dirty="0" smtClean="0">
                          <a:solidFill>
                            <a:schemeClr val="dk1"/>
                          </a:solidFill>
                          <a:latin typeface="+mn-lt"/>
                          <a:ea typeface="+mn-ea"/>
                          <a:cs typeface="+mn-cs"/>
                        </a:rPr>
                        <a:t>for</a:t>
                      </a:r>
                    </a:p>
                    <a:p>
                      <a:pPr marL="0" marR="0" indent="0" algn="ctr" defTabSz="914400" rtl="0" eaLnBrk="1" fontAlgn="auto" latinLnBrk="0" hangingPunct="1">
                        <a:lnSpc>
                          <a:spcPct val="100000"/>
                        </a:lnSpc>
                        <a:spcBef>
                          <a:spcPct val="0"/>
                        </a:spcBef>
                        <a:spcAft>
                          <a:spcPts val="0"/>
                        </a:spcAft>
                        <a:buClrTx/>
                        <a:buSzTx/>
                        <a:buFontTx/>
                        <a:buNone/>
                        <a:tabLst/>
                      </a:pPr>
                      <a:r>
                        <a:rPr kumimoji="0" lang="en-ZA" sz="1000" b="0" i="0" u="none" strike="noStrike" kern="1200" cap="none" spc="0" normalizeH="0" baseline="0" noProof="0" dirty="0" smtClean="0">
                          <a:ln>
                            <a:noFill/>
                          </a:ln>
                          <a:solidFill>
                            <a:schemeClr val="tx1"/>
                          </a:solidFill>
                          <a:effectLst/>
                          <a:uLnTx/>
                          <a:uFillTx/>
                          <a:latin typeface="+mn-lt"/>
                          <a:ea typeface="+mn-ea"/>
                          <a:cs typeface="+mn-cs"/>
                        </a:rPr>
                        <a:t>domestic </a:t>
                      </a:r>
                      <a:r>
                        <a:rPr kumimoji="0" lang="en-ZA" sz="1000" b="0" i="0" u="none" strike="noStrike" kern="1200" cap="none" spc="0" normalizeH="0" noProof="0" dirty="0" smtClean="0">
                          <a:ln>
                            <a:noFill/>
                          </a:ln>
                          <a:solidFill>
                            <a:schemeClr val="tx1"/>
                          </a:solidFill>
                          <a:effectLst/>
                          <a:uLnTx/>
                          <a:uFillTx/>
                          <a:latin typeface="+mn-lt"/>
                          <a:ea typeface="+mn-ea"/>
                          <a:cs typeface="+mn-cs"/>
                        </a:rPr>
                        <a:t> market</a:t>
                      </a:r>
                      <a:endParaRPr kumimoji="0" lang="en-ZA" sz="1000" b="0" i="0" u="none" strike="noStrike" kern="1200" cap="none" spc="0" normalizeH="0" baseline="0" noProof="0" dirty="0" smtClean="0">
                        <a:ln>
                          <a:noFill/>
                        </a:ln>
                        <a:solidFill>
                          <a:schemeClr val="tx1"/>
                        </a:solidFill>
                        <a:effectLst/>
                        <a:uLnTx/>
                        <a:uFillTx/>
                        <a:latin typeface="+mn-lt"/>
                        <a:ea typeface="+mn-ea"/>
                        <a:cs typeface="+mn-cs"/>
                      </a:endParaRPr>
                    </a:p>
                    <a:p>
                      <a:pPr algn="ctr"/>
                      <a:endParaRPr lang="en-ZA" sz="1000" dirty="0"/>
                    </a:p>
                  </a:txBody>
                  <a:tcPr/>
                </a:tc>
                <a:tc>
                  <a:txBody>
                    <a:bodyPr/>
                    <a:lstStyle/>
                    <a:p>
                      <a:pPr marL="0" marR="0" indent="0" algn="ctr" defTabSz="914400" rtl="0" eaLnBrk="1" fontAlgn="auto" latinLnBrk="0" hangingPunct="1">
                        <a:lnSpc>
                          <a:spcPct val="100000"/>
                        </a:lnSpc>
                        <a:spcBef>
                          <a:spcPct val="0"/>
                        </a:spcBef>
                        <a:spcAft>
                          <a:spcPts val="0"/>
                        </a:spcAft>
                        <a:buClrTx/>
                        <a:buSzTx/>
                        <a:buFontTx/>
                        <a:buNone/>
                        <a:tabLst/>
                      </a:pPr>
                      <a:r>
                        <a:rPr lang="en-ZA" sz="1000" dirty="0" smtClean="0"/>
                        <a:t>Eye drops, lyophilized vials</a:t>
                      </a:r>
                      <a:r>
                        <a:rPr lang="en-ZA" sz="1000" kern="1200" dirty="0" smtClean="0">
                          <a:solidFill>
                            <a:schemeClr val="dk1"/>
                          </a:solidFill>
                          <a:latin typeface="+mn-lt"/>
                          <a:ea typeface="+mn-ea"/>
                          <a:cs typeface="+mn-cs"/>
                        </a:rPr>
                        <a:t> for</a:t>
                      </a:r>
                    </a:p>
                    <a:p>
                      <a:pPr marL="0" marR="0" indent="0" algn="ctr" defTabSz="914400" rtl="0" eaLnBrk="1" fontAlgn="auto" latinLnBrk="0" hangingPunct="1">
                        <a:lnSpc>
                          <a:spcPct val="100000"/>
                        </a:lnSpc>
                        <a:spcBef>
                          <a:spcPct val="0"/>
                        </a:spcBef>
                        <a:spcAft>
                          <a:spcPts val="0"/>
                        </a:spcAft>
                        <a:buClrTx/>
                        <a:buSzTx/>
                        <a:buFontTx/>
                        <a:buNone/>
                        <a:tabLst/>
                      </a:pPr>
                      <a:r>
                        <a:rPr kumimoji="0" lang="en-ZA" sz="1000" b="0" i="0" u="none" strike="noStrike" kern="1200" cap="none" spc="0" normalizeH="0" baseline="0" noProof="0" dirty="0" smtClean="0">
                          <a:ln>
                            <a:noFill/>
                          </a:ln>
                          <a:solidFill>
                            <a:schemeClr val="tx1"/>
                          </a:solidFill>
                          <a:effectLst/>
                          <a:uLnTx/>
                          <a:uFillTx/>
                          <a:latin typeface="+mn-lt"/>
                          <a:ea typeface="+mn-ea"/>
                          <a:cs typeface="+mn-cs"/>
                        </a:rPr>
                        <a:t>domestic and export</a:t>
                      </a:r>
                      <a:r>
                        <a:rPr kumimoji="0" lang="en-ZA" sz="1000" b="0" i="0" u="none" strike="noStrike" kern="1200" cap="none" spc="0" normalizeH="0" noProof="0" dirty="0" smtClean="0">
                          <a:ln>
                            <a:noFill/>
                          </a:ln>
                          <a:solidFill>
                            <a:schemeClr val="tx1"/>
                          </a:solidFill>
                          <a:effectLst/>
                          <a:uLnTx/>
                          <a:uFillTx/>
                          <a:latin typeface="+mn-lt"/>
                          <a:ea typeface="+mn-ea"/>
                          <a:cs typeface="+mn-cs"/>
                        </a:rPr>
                        <a:t> markets</a:t>
                      </a:r>
                      <a:endParaRPr kumimoji="0" lang="en-ZA" sz="1000" b="0" i="0" u="none" strike="noStrike" kern="1200" cap="none" spc="0" normalizeH="0" baseline="0" noProof="0" dirty="0" smtClean="0">
                        <a:ln>
                          <a:noFill/>
                        </a:ln>
                        <a:solidFill>
                          <a:schemeClr val="tx1"/>
                        </a:solidFill>
                        <a:effectLst/>
                        <a:uLnTx/>
                        <a:uFillTx/>
                        <a:latin typeface="+mn-lt"/>
                        <a:ea typeface="+mn-ea"/>
                        <a:cs typeface="+mn-cs"/>
                      </a:endParaRPr>
                    </a:p>
                    <a:p>
                      <a:pPr algn="ctr"/>
                      <a:endParaRPr lang="en-ZA" sz="1000" dirty="0"/>
                    </a:p>
                  </a:txBody>
                  <a:tcPr/>
                </a:tc>
                <a:tc>
                  <a:txBody>
                    <a:bodyPr/>
                    <a:lstStyle/>
                    <a:p>
                      <a:pPr algn="ctr"/>
                      <a:r>
                        <a:rPr lang="en-ZA" sz="1000" dirty="0" smtClean="0"/>
                        <a:t>High potency (incl. hormonal)</a:t>
                      </a:r>
                    </a:p>
                    <a:p>
                      <a:pPr marL="0" marR="0" indent="0" algn="ctr" defTabSz="914400" rtl="0" eaLnBrk="1" fontAlgn="auto" latinLnBrk="0" hangingPunct="1">
                        <a:lnSpc>
                          <a:spcPct val="100000"/>
                        </a:lnSpc>
                        <a:spcBef>
                          <a:spcPct val="0"/>
                        </a:spcBef>
                        <a:spcAft>
                          <a:spcPts val="0"/>
                        </a:spcAft>
                        <a:buClrTx/>
                        <a:buSzTx/>
                        <a:buFontTx/>
                        <a:buNone/>
                        <a:tabLst/>
                      </a:pPr>
                      <a:r>
                        <a:rPr lang="en-ZA" sz="1000" dirty="0" smtClean="0"/>
                        <a:t>injectables </a:t>
                      </a:r>
                      <a:r>
                        <a:rPr lang="en-ZA" sz="1000" kern="1200" dirty="0" smtClean="0">
                          <a:solidFill>
                            <a:schemeClr val="dk1"/>
                          </a:solidFill>
                          <a:latin typeface="+mn-lt"/>
                          <a:ea typeface="+mn-ea"/>
                          <a:cs typeface="+mn-cs"/>
                        </a:rPr>
                        <a:t>for</a:t>
                      </a:r>
                    </a:p>
                    <a:p>
                      <a:pPr marL="0" marR="0" indent="0" algn="ctr" defTabSz="914400" rtl="0" eaLnBrk="1" fontAlgn="auto" latinLnBrk="0" hangingPunct="1">
                        <a:lnSpc>
                          <a:spcPct val="100000"/>
                        </a:lnSpc>
                        <a:spcBef>
                          <a:spcPct val="0"/>
                        </a:spcBef>
                        <a:spcAft>
                          <a:spcPts val="0"/>
                        </a:spcAft>
                        <a:buClrTx/>
                        <a:buSzTx/>
                        <a:buFontTx/>
                        <a:buNone/>
                        <a:tabLst/>
                      </a:pPr>
                      <a:r>
                        <a:rPr kumimoji="0" lang="en-ZA" sz="1000" b="0" i="0" u="none" strike="noStrike" kern="1200" cap="none" spc="0" normalizeH="0" baseline="0" noProof="0" dirty="0" smtClean="0">
                          <a:ln>
                            <a:noFill/>
                          </a:ln>
                          <a:solidFill>
                            <a:schemeClr val="tx1"/>
                          </a:solidFill>
                          <a:effectLst/>
                          <a:uLnTx/>
                          <a:uFillTx/>
                          <a:latin typeface="+mn-lt"/>
                          <a:ea typeface="+mn-ea"/>
                          <a:cs typeface="+mn-cs"/>
                        </a:rPr>
                        <a:t>domestic  and export</a:t>
                      </a:r>
                      <a:r>
                        <a:rPr kumimoji="0" lang="en-ZA" sz="1000" b="0" i="0" u="none" strike="noStrike" kern="1200" cap="none" spc="0" normalizeH="0" noProof="0" dirty="0" smtClean="0">
                          <a:ln>
                            <a:noFill/>
                          </a:ln>
                          <a:solidFill>
                            <a:schemeClr val="tx1"/>
                          </a:solidFill>
                          <a:effectLst/>
                          <a:uLnTx/>
                          <a:uFillTx/>
                          <a:latin typeface="+mn-lt"/>
                          <a:ea typeface="+mn-ea"/>
                          <a:cs typeface="+mn-cs"/>
                        </a:rPr>
                        <a:t> markets</a:t>
                      </a:r>
                      <a:endParaRPr kumimoji="0" lang="en-ZA" sz="1000" b="0" i="0" u="none" strike="noStrike" kern="1200" cap="none" spc="0" normalizeH="0" baseline="0" noProof="0" dirty="0" smtClean="0">
                        <a:ln>
                          <a:noFill/>
                        </a:ln>
                        <a:solidFill>
                          <a:schemeClr val="tx1"/>
                        </a:solidFill>
                        <a:effectLst/>
                        <a:uLnTx/>
                        <a:uFillTx/>
                        <a:latin typeface="+mn-lt"/>
                        <a:ea typeface="+mn-ea"/>
                        <a:cs typeface="+mn-cs"/>
                      </a:endParaRPr>
                    </a:p>
                    <a:p>
                      <a:pPr algn="ctr"/>
                      <a:endParaRPr lang="en-ZA" sz="1000" dirty="0" smtClean="0"/>
                    </a:p>
                    <a:p>
                      <a:pPr algn="ctr"/>
                      <a:endParaRPr lang="en-ZA" sz="1000" dirty="0"/>
                    </a:p>
                  </a:txBody>
                  <a:tcPr/>
                </a:tc>
                <a:tc>
                  <a:txBody>
                    <a:bodyPr/>
                    <a:lstStyle/>
                    <a:p>
                      <a:pPr marL="0" marR="0" indent="0" algn="ctr" defTabSz="914400" rtl="0" eaLnBrk="1" fontAlgn="auto" latinLnBrk="0" hangingPunct="1">
                        <a:lnSpc>
                          <a:spcPct val="100000"/>
                        </a:lnSpc>
                        <a:spcBef>
                          <a:spcPct val="0"/>
                        </a:spcBef>
                        <a:spcAft>
                          <a:spcPts val="0"/>
                        </a:spcAft>
                        <a:buClrTx/>
                        <a:buSzTx/>
                        <a:buFontTx/>
                        <a:buNone/>
                        <a:tabLst/>
                      </a:pPr>
                      <a:r>
                        <a:rPr lang="en-ZA" sz="1000" dirty="0" smtClean="0"/>
                        <a:t>Semi-solids, liquids and oral contraceptives </a:t>
                      </a:r>
                      <a:r>
                        <a:rPr lang="en-ZA" sz="1000" kern="1200" dirty="0" smtClean="0">
                          <a:solidFill>
                            <a:schemeClr val="dk1"/>
                          </a:solidFill>
                          <a:latin typeface="+mn-lt"/>
                          <a:ea typeface="+mn-ea"/>
                          <a:cs typeface="+mn-cs"/>
                        </a:rPr>
                        <a:t>for </a:t>
                      </a:r>
                      <a:r>
                        <a:rPr kumimoji="0" lang="en-ZA" sz="1000" b="0" i="0" u="none" strike="noStrike" kern="1200" cap="none" spc="0" normalizeH="0" baseline="0" noProof="0" dirty="0" smtClean="0">
                          <a:ln>
                            <a:noFill/>
                          </a:ln>
                          <a:solidFill>
                            <a:schemeClr val="tx1"/>
                          </a:solidFill>
                          <a:effectLst/>
                          <a:uLnTx/>
                          <a:uFillTx/>
                          <a:latin typeface="+mn-lt"/>
                          <a:ea typeface="+mn-ea"/>
                          <a:cs typeface="+mn-cs"/>
                        </a:rPr>
                        <a:t>domestic </a:t>
                      </a:r>
                      <a:r>
                        <a:rPr kumimoji="0" lang="en-ZA" sz="1000" b="0" i="0" u="none" strike="noStrike" kern="1200" cap="none" spc="0" normalizeH="0" noProof="0" dirty="0" smtClean="0">
                          <a:ln>
                            <a:noFill/>
                          </a:ln>
                          <a:solidFill>
                            <a:schemeClr val="tx1"/>
                          </a:solidFill>
                          <a:effectLst/>
                          <a:uLnTx/>
                          <a:uFillTx/>
                          <a:latin typeface="+mn-lt"/>
                          <a:ea typeface="+mn-ea"/>
                          <a:cs typeface="+mn-cs"/>
                        </a:rPr>
                        <a:t>market</a:t>
                      </a:r>
                      <a:endParaRPr kumimoji="0" lang="en-ZA" sz="1000" b="0" i="0" u="none" strike="noStrike" kern="1200" cap="none" spc="0" normalizeH="0" baseline="0" noProof="0" dirty="0" smtClean="0">
                        <a:ln>
                          <a:noFill/>
                        </a:ln>
                        <a:solidFill>
                          <a:schemeClr val="tx1"/>
                        </a:solidFill>
                        <a:effectLst/>
                        <a:uLnTx/>
                        <a:uFillTx/>
                        <a:latin typeface="+mn-lt"/>
                        <a:ea typeface="+mn-ea"/>
                        <a:cs typeface="+mn-cs"/>
                      </a:endParaRPr>
                    </a:p>
                    <a:p>
                      <a:pPr algn="ctr"/>
                      <a:endParaRPr lang="en-ZA" sz="1000" dirty="0"/>
                    </a:p>
                  </a:txBody>
                  <a:tcPr/>
                </a:tc>
                <a:tc>
                  <a:txBody>
                    <a:bodyPr/>
                    <a:lstStyle/>
                    <a:p>
                      <a:pPr marL="0" marR="0" indent="0" algn="ctr" defTabSz="914400" rtl="0" eaLnBrk="1" fontAlgn="auto" latinLnBrk="0" hangingPunct="1">
                        <a:lnSpc>
                          <a:spcPct val="100000"/>
                        </a:lnSpc>
                        <a:spcBef>
                          <a:spcPct val="0"/>
                        </a:spcBef>
                        <a:spcAft>
                          <a:spcPts val="0"/>
                        </a:spcAft>
                        <a:buClrTx/>
                        <a:buSzTx/>
                        <a:buFontTx/>
                        <a:buNone/>
                        <a:tabLst/>
                      </a:pPr>
                      <a:r>
                        <a:rPr lang="en-ZA" sz="1000" dirty="0" smtClean="0"/>
                        <a:t>Warehousing </a:t>
                      </a:r>
                      <a:r>
                        <a:rPr lang="en-ZA" sz="1000" kern="1200" dirty="0" smtClean="0">
                          <a:solidFill>
                            <a:schemeClr val="dk1"/>
                          </a:solidFill>
                          <a:latin typeface="+mn-lt"/>
                          <a:ea typeface="+mn-ea"/>
                          <a:cs typeface="+mn-cs"/>
                        </a:rPr>
                        <a:t>for </a:t>
                      </a:r>
                      <a:r>
                        <a:rPr kumimoji="0" lang="en-ZA" sz="1000" b="0" i="0" u="none" strike="noStrike" kern="1200" cap="none" spc="0" normalizeH="0" baseline="0" noProof="0" dirty="0" smtClean="0">
                          <a:ln>
                            <a:noFill/>
                          </a:ln>
                          <a:solidFill>
                            <a:schemeClr val="tx1"/>
                          </a:solidFill>
                          <a:effectLst/>
                          <a:uLnTx/>
                          <a:uFillTx/>
                          <a:latin typeface="+mn-lt"/>
                          <a:ea typeface="+mn-ea"/>
                          <a:cs typeface="+mn-cs"/>
                        </a:rPr>
                        <a:t>domestic and export</a:t>
                      </a:r>
                      <a:r>
                        <a:rPr kumimoji="0" lang="en-ZA" sz="1000" b="0" i="0" u="none" strike="noStrike" kern="1200" cap="none" spc="0" normalizeH="0" noProof="0" dirty="0" smtClean="0">
                          <a:ln>
                            <a:noFill/>
                          </a:ln>
                          <a:solidFill>
                            <a:schemeClr val="tx1"/>
                          </a:solidFill>
                          <a:effectLst/>
                          <a:uLnTx/>
                          <a:uFillTx/>
                          <a:latin typeface="+mn-lt"/>
                          <a:ea typeface="+mn-ea"/>
                          <a:cs typeface="+mn-cs"/>
                        </a:rPr>
                        <a:t> markets</a:t>
                      </a:r>
                      <a:endParaRPr kumimoji="0" lang="en-ZA" sz="1000" b="0" i="0" u="none" strike="noStrike" kern="1200" cap="none" spc="0" normalizeH="0" baseline="0" noProof="0" dirty="0" smtClean="0">
                        <a:ln>
                          <a:noFill/>
                        </a:ln>
                        <a:solidFill>
                          <a:schemeClr val="tx1"/>
                        </a:solidFill>
                        <a:effectLst/>
                        <a:uLnTx/>
                        <a:uFillTx/>
                        <a:latin typeface="+mn-lt"/>
                        <a:ea typeface="+mn-ea"/>
                        <a:cs typeface="+mn-cs"/>
                      </a:endParaRPr>
                    </a:p>
                    <a:p>
                      <a:pPr algn="ctr"/>
                      <a:endParaRPr lang="en-ZA" sz="1000" dirty="0"/>
                    </a:p>
                  </a:txBody>
                  <a:tcPr/>
                </a:tc>
                <a:tc>
                  <a:txBody>
                    <a:bodyPr/>
                    <a:lstStyle/>
                    <a:p>
                      <a:pPr marL="0" marR="0" indent="0" algn="ctr" defTabSz="914400" rtl="0" eaLnBrk="1" fontAlgn="auto" latinLnBrk="0" hangingPunct="1">
                        <a:lnSpc>
                          <a:spcPct val="100000"/>
                        </a:lnSpc>
                        <a:spcBef>
                          <a:spcPct val="0"/>
                        </a:spcBef>
                        <a:spcAft>
                          <a:spcPts val="0"/>
                        </a:spcAft>
                        <a:buClrTx/>
                        <a:buSzTx/>
                        <a:buFontTx/>
                        <a:buNone/>
                        <a:tabLst/>
                      </a:pPr>
                      <a:r>
                        <a:rPr lang="en-ZA" sz="1000" dirty="0" smtClean="0"/>
                        <a:t>Warehousing </a:t>
                      </a:r>
                      <a:r>
                        <a:rPr lang="en-ZA" sz="1000" kern="1200" dirty="0" smtClean="0">
                          <a:solidFill>
                            <a:schemeClr val="dk1"/>
                          </a:solidFill>
                          <a:latin typeface="+mn-lt"/>
                          <a:ea typeface="+mn-ea"/>
                          <a:cs typeface="+mn-cs"/>
                        </a:rPr>
                        <a:t>for </a:t>
                      </a:r>
                      <a:r>
                        <a:rPr kumimoji="0" lang="en-ZA" sz="1000" b="0" i="0" u="none" strike="noStrike" kern="1200" cap="none" spc="0" normalizeH="0" baseline="0" noProof="0" dirty="0" smtClean="0">
                          <a:ln>
                            <a:noFill/>
                          </a:ln>
                          <a:solidFill>
                            <a:schemeClr val="tx1"/>
                          </a:solidFill>
                          <a:effectLst/>
                          <a:uLnTx/>
                          <a:uFillTx/>
                          <a:latin typeface="+mn-lt"/>
                          <a:ea typeface="+mn-ea"/>
                          <a:cs typeface="+mn-cs"/>
                        </a:rPr>
                        <a:t>domestic </a:t>
                      </a:r>
                      <a:r>
                        <a:rPr kumimoji="0" lang="en-ZA" sz="1000" b="0" i="0" u="none" strike="noStrike" kern="1200" cap="none" spc="0" normalizeH="0" noProof="0" dirty="0" smtClean="0">
                          <a:ln>
                            <a:noFill/>
                          </a:ln>
                          <a:solidFill>
                            <a:schemeClr val="tx1"/>
                          </a:solidFill>
                          <a:effectLst/>
                          <a:uLnTx/>
                          <a:uFillTx/>
                          <a:latin typeface="+mn-lt"/>
                          <a:ea typeface="+mn-ea"/>
                          <a:cs typeface="+mn-cs"/>
                        </a:rPr>
                        <a:t>market</a:t>
                      </a:r>
                      <a:endParaRPr kumimoji="0" lang="en-ZA" sz="1000" b="0" i="0" u="none" strike="noStrike" kern="1200" cap="none" spc="0" normalizeH="0" baseline="0" noProof="0" dirty="0" smtClean="0">
                        <a:ln>
                          <a:noFill/>
                        </a:ln>
                        <a:solidFill>
                          <a:schemeClr val="tx1"/>
                        </a:solidFill>
                        <a:effectLst/>
                        <a:uLnTx/>
                        <a:uFillTx/>
                        <a:latin typeface="+mn-lt"/>
                        <a:ea typeface="+mn-ea"/>
                        <a:cs typeface="+mn-cs"/>
                      </a:endParaRPr>
                    </a:p>
                    <a:p>
                      <a:pPr algn="ctr"/>
                      <a:endParaRPr lang="en-ZA" sz="1000" dirty="0"/>
                    </a:p>
                  </a:txBody>
                  <a:tcPr/>
                </a:tc>
              </a:tr>
            </a:tbl>
          </a:graphicData>
        </a:graphic>
      </p:graphicFrame>
      <p:pic>
        <p:nvPicPr>
          <p:cNvPr id="32770" name="Picture 2" descr="http://doctors-hospitals-medical-cape-town-south-africa.blaauwberg.net/member_images/mcc_logo.gif"/>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00773" y="1538473"/>
            <a:ext cx="942228" cy="422524"/>
          </a:xfrm>
          <a:prstGeom prst="rect">
            <a:avLst/>
          </a:prstGeom>
          <a:noFill/>
        </p:spPr>
      </p:pic>
      <p:pic>
        <p:nvPicPr>
          <p:cNvPr id="32772" name="Picture 4" descr="http://www.vision2020.org/image/WHO_logo.gif"/>
          <p:cNvPicPr>
            <a:picLocks noChangeAspect="1" noChangeArrowheads="1"/>
          </p:cNvPicPr>
          <p:nvPr/>
        </p:nvPicPr>
        <p:blipFill>
          <a:blip r:embed="rId3" cstate="print">
            <a:clrChange>
              <a:clrFrom>
                <a:srgbClr val="FFFFFF"/>
              </a:clrFrom>
              <a:clrTo>
                <a:srgbClr val="FFFFFF">
                  <a:alpha val="0"/>
                </a:srgbClr>
              </a:clrTo>
            </a:clrChange>
          </a:blip>
          <a:srcRect t="20628" b="27030"/>
          <a:stretch>
            <a:fillRect/>
          </a:stretch>
        </p:blipFill>
        <p:spPr bwMode="auto">
          <a:xfrm>
            <a:off x="4746806" y="1438832"/>
            <a:ext cx="1290920" cy="536583"/>
          </a:xfrm>
          <a:prstGeom prst="rect">
            <a:avLst/>
          </a:prstGeom>
          <a:noFill/>
        </p:spPr>
      </p:pic>
      <p:pic>
        <p:nvPicPr>
          <p:cNvPr id="32774" name="Picture 6" descr="http://www.socialaudit.org.uk/MHRA-LOGO.gif"/>
          <p:cNvPicPr>
            <a:picLocks noChangeAspect="1" noChangeArrowheads="1"/>
          </p:cNvPicPr>
          <p:nvPr/>
        </p:nvPicPr>
        <p:blipFill>
          <a:blip r:embed="rId4" cstate="print"/>
          <a:srcRect b="17667"/>
          <a:stretch>
            <a:fillRect/>
          </a:stretch>
        </p:blipFill>
        <p:spPr bwMode="auto">
          <a:xfrm>
            <a:off x="3141013" y="1372971"/>
            <a:ext cx="1188938" cy="711321"/>
          </a:xfrm>
          <a:prstGeom prst="rect">
            <a:avLst/>
          </a:prstGeom>
          <a:noFill/>
        </p:spPr>
      </p:pic>
      <p:pic>
        <p:nvPicPr>
          <p:cNvPr id="32776" name="Picture 8" descr="http://www.multiclinicasaude.com.br/uploads/conteudo/20/logo_anvisa1.gif"/>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835058" y="1228910"/>
            <a:ext cx="988636" cy="869203"/>
          </a:xfrm>
          <a:prstGeom prst="rect">
            <a:avLst/>
          </a:prstGeom>
          <a:noFill/>
        </p:spPr>
      </p:pic>
      <p:pic>
        <p:nvPicPr>
          <p:cNvPr id="32778" name="Picture 10" descr="http://www.tga.gov.au/images/tga-logo-print.gif"/>
          <p:cNvPicPr>
            <a:picLocks noChangeAspect="1" noChangeArrowheads="1"/>
          </p:cNvPicPr>
          <p:nvPr/>
        </p:nvPicPr>
        <p:blipFill>
          <a:blip r:embed="rId6" cstate="print"/>
          <a:srcRect/>
          <a:stretch>
            <a:fillRect/>
          </a:stretch>
        </p:blipFill>
        <p:spPr bwMode="auto">
          <a:xfrm>
            <a:off x="6373902" y="1296145"/>
            <a:ext cx="1173708" cy="654659"/>
          </a:xfrm>
          <a:prstGeom prst="rect">
            <a:avLst/>
          </a:prstGeom>
          <a:noFill/>
        </p:spPr>
      </p:pic>
      <p:pic>
        <p:nvPicPr>
          <p:cNvPr id="32782" name="Picture 14" descr="http://www.scandiacream.com/images/fda.jpg"/>
          <p:cNvPicPr>
            <a:picLocks noChangeAspect="1" noChangeArrowheads="1"/>
          </p:cNvPicPr>
          <p:nvPr/>
        </p:nvPicPr>
        <p:blipFill>
          <a:blip r:embed="rId7" cstate="print">
            <a:clrChange>
              <a:clrFrom>
                <a:srgbClr val="FFFFFF"/>
              </a:clrFrom>
              <a:clrTo>
                <a:srgbClr val="FFFFFF">
                  <a:alpha val="0"/>
                </a:srgbClr>
              </a:clrTo>
            </a:clrChange>
          </a:blip>
          <a:srcRect l="11684" t="24303" r="7104" b="23677"/>
          <a:stretch>
            <a:fillRect/>
          </a:stretch>
        </p:blipFill>
        <p:spPr bwMode="auto">
          <a:xfrm>
            <a:off x="1530117" y="1446933"/>
            <a:ext cx="1052945" cy="539568"/>
          </a:xfrm>
          <a:prstGeom prst="rect">
            <a:avLst/>
          </a:prstGeom>
          <a:noFill/>
        </p:spPr>
      </p:pic>
      <p:sp>
        <p:nvSpPr>
          <p:cNvPr id="12" name="TextBox 11"/>
          <p:cNvSpPr txBox="1"/>
          <p:nvPr/>
        </p:nvSpPr>
        <p:spPr>
          <a:xfrm>
            <a:off x="348689" y="5688107"/>
            <a:ext cx="3227294" cy="645459"/>
          </a:xfrm>
          <a:prstGeom prst="rect">
            <a:avLst/>
          </a:prstGeom>
        </p:spPr>
        <p:txBody>
          <a:bodyPr vert="horz" wrap="non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lang="en-ZA" sz="1600" b="1" dirty="0" smtClean="0">
                <a:ea typeface="+mj-ea"/>
                <a:cs typeface="+mj-cs"/>
              </a:rPr>
              <a:t>x </a:t>
            </a:r>
            <a:r>
              <a:rPr kumimoji="0" lang="en-ZA" sz="1600" b="1" i="0" u="none" strike="noStrike" kern="1200" cap="none" spc="0" normalizeH="0" baseline="0" noProof="0" dirty="0" smtClean="0">
                <a:ln>
                  <a:noFill/>
                </a:ln>
                <a:effectLst/>
                <a:uLnTx/>
                <a:uFillTx/>
                <a:ea typeface="+mj-ea"/>
                <a:cs typeface="+mj-cs"/>
              </a:rPr>
              <a:t> =  Approved</a:t>
            </a:r>
          </a:p>
          <a:p>
            <a:pPr marL="0" marR="0" indent="0" algn="l" defTabSz="914400" rtl="0" eaLnBrk="1" fontAlgn="auto" latinLnBrk="0" hangingPunct="1">
              <a:lnSpc>
                <a:spcPct val="100000"/>
              </a:lnSpc>
              <a:spcBef>
                <a:spcPct val="0"/>
              </a:spcBef>
              <a:spcAft>
                <a:spcPts val="0"/>
              </a:spcAft>
              <a:buClrTx/>
              <a:buSzTx/>
              <a:buFontTx/>
              <a:buNone/>
              <a:tabLst/>
            </a:pPr>
            <a:r>
              <a:rPr lang="en-ZA" sz="1600" b="1" dirty="0" smtClean="0">
                <a:ea typeface="+mj-ea"/>
                <a:cs typeface="+mj-cs"/>
              </a:rPr>
              <a:t>#  =  Inspection planned</a:t>
            </a:r>
            <a:endParaRPr kumimoji="0" lang="en-ZA" sz="1600" b="1" i="0" u="none" strike="noStrike" kern="1200" cap="none" spc="0" normalizeH="0" baseline="0" noProof="0" dirty="0" smtClean="0">
              <a:ln>
                <a:noFill/>
              </a:ln>
              <a:effectLst/>
              <a:uLnTx/>
              <a:uFillTx/>
              <a:ea typeface="+mj-ea"/>
              <a:cs typeface="+mj-cs"/>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PM_global_desk">
  <a:themeElements>
    <a:clrScheme name="custom">
      <a:dk1>
        <a:sysClr val="windowText" lastClr="000000"/>
      </a:dk1>
      <a:lt1>
        <a:sysClr val="window" lastClr="FFFFFF"/>
      </a:lt1>
      <a:dk2>
        <a:srgbClr val="04617B"/>
      </a:dk2>
      <a:lt2>
        <a:srgbClr val="DBF5F9"/>
      </a:lt2>
      <a:accent1>
        <a:srgbClr val="232F7C"/>
      </a:accent1>
      <a:accent2>
        <a:srgbClr val="237BD6"/>
      </a:accent2>
      <a:accent3>
        <a:srgbClr val="D0082B"/>
      </a:accent3>
      <a:accent4>
        <a:srgbClr val="CED008"/>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smtClean="0">
            <a:ln>
              <a:noFill/>
            </a:ln>
            <a:solidFill>
              <a:schemeClr val="tx1"/>
            </a:solidFill>
            <a:effectLst/>
            <a:uLnTx/>
            <a:uFillTx/>
            <a:latin typeface="Perpetua" pitchFamily="18" charset="0"/>
            <a:ea typeface="+mj-ea"/>
            <a:cs typeface="+mj-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F4A8C20-2BB2-4ED7-A688-DD1B39834E4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Sample presentation slides(2)</Template>
  <TotalTime>5659</TotalTime>
  <Words>3641</Words>
  <Application>Microsoft Office PowerPoint</Application>
  <PresentationFormat>On-screen Show (4:3)</PresentationFormat>
  <Paragraphs>674</Paragraphs>
  <Slides>33</Slides>
  <Notes>1</Notes>
  <HiddenSlides>0</HiddenSlides>
  <MMClips>0</MMClips>
  <ScaleCrop>false</ScaleCrop>
  <HeadingPairs>
    <vt:vector size="8" baseType="variant">
      <vt:variant>
        <vt:lpstr>Fonts Used</vt:lpstr>
      </vt:variant>
      <vt:variant>
        <vt:i4>6</vt:i4>
      </vt:variant>
      <vt:variant>
        <vt:lpstr>Design Template</vt:lpstr>
      </vt:variant>
      <vt:variant>
        <vt:i4>1</vt:i4>
      </vt:variant>
      <vt:variant>
        <vt:lpstr>Embedded OLE Servers</vt:lpstr>
      </vt:variant>
      <vt:variant>
        <vt:i4>0</vt:i4>
      </vt:variant>
      <vt:variant>
        <vt:lpstr>Slide Titles</vt:lpstr>
      </vt:variant>
      <vt:variant>
        <vt:i4>33</vt:i4>
      </vt:variant>
    </vt:vector>
  </HeadingPairs>
  <TitlesOfParts>
    <vt:vector size="40" baseType="lpstr">
      <vt:lpstr>Calibri</vt:lpstr>
      <vt:lpstr>Segoe UI</vt:lpstr>
      <vt:lpstr>Wingdings 3</vt:lpstr>
      <vt:lpstr>Century Gothic</vt:lpstr>
      <vt:lpstr>Trebuchet MS</vt:lpstr>
      <vt:lpstr>Perpetua</vt:lpstr>
      <vt:lpstr>PM_global_desk</vt:lpstr>
      <vt:lpstr>Slide 1</vt:lpstr>
      <vt:lpstr>Aspen’s Global Footprint</vt:lpstr>
      <vt:lpstr>Slide 3</vt:lpstr>
      <vt:lpstr>Aspen’s Manufacturing Competitive Advantages </vt:lpstr>
      <vt:lpstr>Evolution of Aspen’s Manufacturing Base</vt:lpstr>
      <vt:lpstr>Current Allocation of Domestic and International Volumes</vt:lpstr>
      <vt:lpstr>Strategic Manufacturing Partnerships</vt:lpstr>
      <vt:lpstr>Aerial view of Aspen’s Global Manufacturing Base in Port Elizabeth</vt:lpstr>
      <vt:lpstr>Regulatory Authorities Relevant to South African Operations</vt:lpstr>
      <vt:lpstr>Strategic Rationalisation Initiatives</vt:lpstr>
      <vt:lpstr>Unit 1 – Oral Solid Dosage Facility</vt:lpstr>
      <vt:lpstr>Unit 2 – Oral Solid Dosage Facility</vt:lpstr>
      <vt:lpstr>Unit 3 – General Facility</vt:lpstr>
      <vt:lpstr>Flow Diagram of the Tabletting Processes</vt:lpstr>
      <vt:lpstr>Focus on Continuous Improvement Initiatives</vt:lpstr>
      <vt:lpstr>Focus on Continuous Improvement Initiatives</vt:lpstr>
      <vt:lpstr>Focus on Continuous Improvement Initiatives</vt:lpstr>
      <vt:lpstr>In-house Manufacturing Cost Analysis</vt:lpstr>
      <vt:lpstr>Impact of Continuous Improvement on Recoveries</vt:lpstr>
      <vt:lpstr>Prospects in Solids Manufacturing at the Port Elizabeth Site</vt:lpstr>
      <vt:lpstr>East London Site</vt:lpstr>
      <vt:lpstr>East London Multi-Purpose Site</vt:lpstr>
      <vt:lpstr>The Steriles Facility</vt:lpstr>
      <vt:lpstr>Steriles Facility – Multi-Product Suite</vt:lpstr>
      <vt:lpstr>Steriles Facility – High Potency Suite</vt:lpstr>
      <vt:lpstr>Procurement Initiatives</vt:lpstr>
      <vt:lpstr>Allocation of Procurement Currencies</vt:lpstr>
      <vt:lpstr>Training and Development</vt:lpstr>
      <vt:lpstr>Environmental Sustainability Initiatives</vt:lpstr>
      <vt:lpstr>Environmental Sustainability Initiatives</vt:lpstr>
      <vt:lpstr>Social Sustainability Initiatives</vt:lpstr>
      <vt:lpstr>Risks and Challenges</vt:lpstr>
      <vt:lpstr>Generics Bulletin Report : May 2010</vt:lpstr>
    </vt:vector>
  </TitlesOfParts>
  <Company>Aspen Pharmacare</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Desk</dc:title>
  <dc:subject/>
  <dc:creator>chantal_vrensburg</dc:creator>
  <cp:keywords/>
  <dc:description/>
  <cp:lastModifiedBy>Shauneen Beukes</cp:lastModifiedBy>
  <cp:revision>565</cp:revision>
  <dcterms:created xsi:type="dcterms:W3CDTF">2011-05-10T08:49:24Z</dcterms:created>
  <dcterms:modified xsi:type="dcterms:W3CDTF">2011-05-10T08:50:11Z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TC101857278</vt:lpwstr>
  </property>
</Properties>
</file>